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409" r:id="rId3"/>
    <p:sldId id="411" r:id="rId4"/>
    <p:sldId id="412" r:id="rId6"/>
    <p:sldId id="414" r:id="rId7"/>
    <p:sldId id="413" r:id="rId8"/>
    <p:sldId id="416" r:id="rId9"/>
    <p:sldId id="418" r:id="rId10"/>
    <p:sldId id="417" r:id="rId11"/>
    <p:sldId id="419" r:id="rId12"/>
    <p:sldId id="420" r:id="rId13"/>
    <p:sldId id="423" r:id="rId14"/>
    <p:sldId id="424" r:id="rId15"/>
    <p:sldId id="425" r:id="rId16"/>
    <p:sldId id="426" r:id="rId17"/>
    <p:sldId id="427" r:id="rId18"/>
    <p:sldId id="429" r:id="rId19"/>
    <p:sldId id="430" r:id="rId20"/>
    <p:sldId id="432" r:id="rId21"/>
    <p:sldId id="434"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c" initials="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4F95"/>
    <a:srgbClr val="1F67C8"/>
    <a:srgbClr val="2169D3"/>
    <a:srgbClr val="6B8CBB"/>
    <a:srgbClr val="53A5D8"/>
    <a:srgbClr val="012761"/>
    <a:srgbClr val="5BB1E3"/>
    <a:srgbClr val="5CB3E5"/>
    <a:srgbClr val="6097E6"/>
    <a:srgbClr val="59B5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299"/>
        <p:guide pos="391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p14:dur="500">
        <p:fade/>
      </p:transition>
    </mc:Choice>
    <mc:Fallback>
      <p:transition>
        <p:fade/>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64.xml"/><Relationship Id="rId5" Type="http://schemas.openxmlformats.org/officeDocument/2006/relationships/image" Target="../media/image4.png"/><Relationship Id="rId4" Type="http://schemas.openxmlformats.org/officeDocument/2006/relationships/tags" Target="../tags/tag6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2.png"/><Relationship Id="rId6" Type="http://schemas.openxmlformats.org/officeDocument/2006/relationships/tags" Target="../tags/tag79.xml"/><Relationship Id="rId5" Type="http://schemas.openxmlformats.org/officeDocument/2006/relationships/image" Target="../media/image14.png"/><Relationship Id="rId4" Type="http://schemas.openxmlformats.org/officeDocument/2006/relationships/tags" Target="../tags/tag78.xml"/><Relationship Id="rId3" Type="http://schemas.openxmlformats.org/officeDocument/2006/relationships/image" Target="../media/image4.png"/><Relationship Id="rId2" Type="http://schemas.openxmlformats.org/officeDocument/2006/relationships/tags" Target="../tags/tag77.xml"/><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5.png"/><Relationship Id="rId7" Type="http://schemas.openxmlformats.org/officeDocument/2006/relationships/image" Target="../media/image34.png"/><Relationship Id="rId6" Type="http://schemas.openxmlformats.org/officeDocument/2006/relationships/tags" Target="../tags/tag82.xml"/><Relationship Id="rId5" Type="http://schemas.openxmlformats.org/officeDocument/2006/relationships/image" Target="../media/image33.png"/><Relationship Id="rId4" Type="http://schemas.openxmlformats.org/officeDocument/2006/relationships/image" Target="../media/image14.png"/><Relationship Id="rId3" Type="http://schemas.openxmlformats.org/officeDocument/2006/relationships/tags" Target="../tags/tag81.xml"/><Relationship Id="rId2" Type="http://schemas.openxmlformats.org/officeDocument/2006/relationships/image" Target="../media/image4.png"/><Relationship Id="rId1" Type="http://schemas.openxmlformats.org/officeDocument/2006/relationships/tags" Target="../tags/tag80.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tags" Target="../tags/tag65.xml"/><Relationship Id="rId2" Type="http://schemas.openxmlformats.org/officeDocument/2006/relationships/image" Target="../media/image4.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6.xml"/><Relationship Id="rId2" Type="http://schemas.openxmlformats.org/officeDocument/2006/relationships/image" Target="../media/image6.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tags" Target="../tags/tag68.xml"/><Relationship Id="rId3" Type="http://schemas.openxmlformats.org/officeDocument/2006/relationships/image" Target="../media/image8.png"/><Relationship Id="rId2" Type="http://schemas.openxmlformats.org/officeDocument/2006/relationships/tags" Target="../tags/tag67.xml"/><Relationship Id="rId12" Type="http://schemas.openxmlformats.org/officeDocument/2006/relationships/slideLayout" Target="../slideLayouts/slideLayout7.xml"/><Relationship Id="rId11" Type="http://schemas.openxmlformats.org/officeDocument/2006/relationships/tags" Target="../tags/tag69.xml"/><Relationship Id="rId10" Type="http://schemas.openxmlformats.org/officeDocument/2006/relationships/image" Target="../media/image13.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0.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7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tags" Target="../tags/tag71.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74.xml"/><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tags" Target="../tags/tag73.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76.xml"/><Relationship Id="rId6" Type="http://schemas.openxmlformats.org/officeDocument/2006/relationships/image" Target="../media/image16.jpeg"/><Relationship Id="rId5" Type="http://schemas.openxmlformats.org/officeDocument/2006/relationships/image" Target="../media/image18.jpeg"/><Relationship Id="rId4" Type="http://schemas.openxmlformats.org/officeDocument/2006/relationships/image" Target="../media/image15.jpeg"/><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tags" Target="../tags/tag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1"/>
          <p:cNvPicPr>
            <a:picLocks noChangeAspect="1"/>
          </p:cNvPicPr>
          <p:nvPr/>
        </p:nvPicPr>
        <p:blipFill>
          <a:blip r:embed="rId1">
            <a:lum bright="12000" contrast="18000"/>
          </a:blip>
          <a:stretch>
            <a:fillRect/>
          </a:stretch>
        </p:blipFill>
        <p:spPr>
          <a:xfrm>
            <a:off x="-635" y="1016635"/>
            <a:ext cx="12192635" cy="5841365"/>
          </a:xfrm>
          <a:prstGeom prst="rect">
            <a:avLst/>
          </a:prstGeom>
        </p:spPr>
      </p:pic>
      <p:pic>
        <p:nvPicPr>
          <p:cNvPr id="9" name="图片 8" descr="C:\Users\Administrator\Desktop\图片2.png图片2"/>
          <p:cNvPicPr>
            <a:picLocks noChangeAspect="1"/>
          </p:cNvPicPr>
          <p:nvPr/>
        </p:nvPicPr>
        <p:blipFill>
          <a:blip r:embed="rId2"/>
          <a:srcRect/>
          <a:stretch>
            <a:fillRect/>
          </a:stretch>
        </p:blipFill>
        <p:spPr>
          <a:xfrm rot="21420000">
            <a:off x="3936365" y="4750435"/>
            <a:ext cx="4319905" cy="2091690"/>
          </a:xfrm>
          <a:prstGeom prst="rect">
            <a:avLst/>
          </a:prstGeom>
        </p:spPr>
      </p:pic>
      <p:pic>
        <p:nvPicPr>
          <p:cNvPr id="8" name="图片 7" descr="图片3"/>
          <p:cNvPicPr>
            <a:picLocks noChangeAspect="1"/>
          </p:cNvPicPr>
          <p:nvPr/>
        </p:nvPicPr>
        <p:blipFill>
          <a:blip r:embed="rId3">
            <a:lum bright="12000" contrast="12000"/>
          </a:blip>
          <a:stretch>
            <a:fillRect/>
          </a:stretch>
        </p:blipFill>
        <p:spPr>
          <a:xfrm>
            <a:off x="-2540" y="5203825"/>
            <a:ext cx="12194540" cy="1654175"/>
          </a:xfrm>
          <a:prstGeom prst="rect">
            <a:avLst/>
          </a:prstGeom>
        </p:spPr>
      </p:pic>
      <p:sp>
        <p:nvSpPr>
          <p:cNvPr id="3" name="副标题 2"/>
          <p:cNvSpPr>
            <a:spLocks noGrp="1"/>
          </p:cNvSpPr>
          <p:nvPr>
            <p:ph type="subTitle" idx="1"/>
            <p:custDataLst>
              <p:tags r:id="rId4"/>
            </p:custDataLst>
          </p:nvPr>
        </p:nvSpPr>
        <p:spPr/>
        <p:txBody>
          <a:bodyPr/>
          <a:p>
            <a:r>
              <a:rPr lang="en-US" altLang="zh-CN"/>
              <a:t> </a:t>
            </a:r>
            <a:endParaRPr lang="en-US" altLang="zh-CN"/>
          </a:p>
        </p:txBody>
      </p:sp>
      <p:sp>
        <p:nvSpPr>
          <p:cNvPr id="6" name="标题 4"/>
          <p:cNvSpPr/>
          <p:nvPr/>
        </p:nvSpPr>
        <p:spPr>
          <a:xfrm>
            <a:off x="1198800" y="989965"/>
            <a:ext cx="9799200" cy="2570400"/>
          </a:xfrm>
          <a:prstGeom prst="rect">
            <a:avLst/>
          </a:prstGeom>
        </p:spPr>
        <p:txBody>
          <a:bodyPr vert="horz" lIns="90000" tIns="46800" rIns="90000" bIns="46800" rtlCol="0" anchor="b" anchorCtr="0">
            <a:normAutofit/>
          </a:bodyPr>
          <a:lstStyle>
            <a:lvl1pPr algn="ctr" defTabSz="914400" rtl="0" eaLnBrk="1" fontAlgn="auto" latinLnBrk="0" hangingPunct="1">
              <a:lnSpc>
                <a:spcPct val="100000"/>
              </a:lnSpc>
              <a:spcBef>
                <a:spcPct val="0"/>
              </a:spcBef>
              <a:buNone/>
              <a:defRPr sz="6000" b="1" i="0" u="none" strike="noStrike" kern="1200" cap="none" spc="300" normalizeH="0" baseline="0">
                <a:solidFill>
                  <a:schemeClr val="tx1">
                    <a:lumMod val="85000"/>
                    <a:lumOff val="15000"/>
                  </a:schemeClr>
                </a:solidFill>
                <a:effectLst/>
                <a:uFillTx/>
                <a:latin typeface="Arial" panose="020B0604020202020204" pitchFamily="34" charset="0"/>
                <a:ea typeface="微软雅黑" panose="020B0503020204020204" pitchFamily="34" charset="-122"/>
                <a:cs typeface="+mj-cs"/>
              </a:defRPr>
            </a:lvl1pPr>
          </a:lstStyle>
          <a:p>
            <a:endParaRPr lang="zh-CN" altLang="en-US"/>
          </a:p>
        </p:txBody>
      </p:sp>
      <p:sp>
        <p:nvSpPr>
          <p:cNvPr id="25" name="矩形 24"/>
          <p:cNvSpPr/>
          <p:nvPr/>
        </p:nvSpPr>
        <p:spPr>
          <a:xfrm>
            <a:off x="2656972" y="3444654"/>
            <a:ext cx="7122555" cy="410369"/>
          </a:xfrm>
          <a:prstGeom prst="rect">
            <a:avLst/>
          </a:prstGeom>
          <a:solidFill>
            <a:schemeClr val="bg1"/>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p>
        </p:txBody>
      </p:sp>
      <p:sp>
        <p:nvSpPr>
          <p:cNvPr id="16" name="TextBox 32"/>
          <p:cNvSpPr txBox="1"/>
          <p:nvPr/>
        </p:nvSpPr>
        <p:spPr>
          <a:xfrm>
            <a:off x="3188021" y="3439329"/>
            <a:ext cx="6060456" cy="378460"/>
          </a:xfrm>
          <a:prstGeom prst="rect">
            <a:avLst/>
          </a:prstGeom>
          <a:noFill/>
        </p:spPr>
        <p:txBody>
          <a:bodyPr wrap="square" rtlCol="0">
            <a:spAutoFit/>
          </a:bodyPr>
          <a:p>
            <a:pPr algn="dist" eaLnBrk="1" hangingPunct="1">
              <a:buFont typeface="Arial" panose="020B0604020202020204" pitchFamily="34" charset="0"/>
              <a:buNone/>
            </a:pPr>
            <a:r>
              <a:rPr lang="zh-CN" altLang="en-US" sz="1865"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广</a:t>
            </a:r>
            <a:r>
              <a:rPr lang="en-US" altLang="zh-CN" sz="1865"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65"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医</a:t>
            </a:r>
            <a:r>
              <a:rPr lang="en-US" altLang="zh-CN" sz="1865"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65"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人</a:t>
            </a:r>
            <a:r>
              <a:rPr lang="en-US" altLang="zh-CN" sz="1865"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65"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865"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65"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疫</a:t>
            </a:r>
            <a:r>
              <a:rPr lang="en-US" altLang="zh-CN" sz="1865"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65"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情</a:t>
            </a:r>
            <a:r>
              <a:rPr lang="en-US" altLang="zh-CN" sz="1865"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65"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百</a:t>
            </a:r>
            <a:r>
              <a:rPr lang="en-US" altLang="zh-CN" sz="1865"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65"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事</a:t>
            </a:r>
            <a:r>
              <a:rPr lang="en-US" altLang="zh-CN" sz="1865"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65"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通</a:t>
            </a:r>
            <a:endParaRPr lang="zh-CN" altLang="en-US" sz="1865"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TextBox 26"/>
          <p:cNvSpPr txBox="1"/>
          <p:nvPr/>
        </p:nvSpPr>
        <p:spPr>
          <a:xfrm>
            <a:off x="5905712" y="2215092"/>
            <a:ext cx="2926080" cy="1198880"/>
          </a:xfrm>
          <a:prstGeom prst="rect">
            <a:avLst/>
          </a:prstGeom>
          <a:noFill/>
        </p:spPr>
        <p:txBody>
          <a:bodyPr wrap="none" rtlCol="0">
            <a:spAutoFit/>
          </a:bodyPr>
          <a:p>
            <a:r>
              <a:rPr lang="zh-CN" altLang="en-US" sz="7200" i="1" dirty="0">
                <a:solidFill>
                  <a:srgbClr val="6F0000"/>
                </a:solidFill>
                <a:latin typeface="优设标题黑" panose="00000500000000000000" charset="-122"/>
                <a:ea typeface="优设标题黑" panose="00000500000000000000" charset="-122"/>
              </a:rPr>
              <a:t>百事通</a:t>
            </a:r>
            <a:endParaRPr lang="zh-CN" altLang="en-US" sz="7200" i="1" dirty="0">
              <a:solidFill>
                <a:srgbClr val="6F0000"/>
              </a:solidFill>
              <a:latin typeface="优设标题黑" panose="00000500000000000000" charset="-122"/>
              <a:ea typeface="优设标题黑" panose="00000500000000000000" charset="-122"/>
            </a:endParaRPr>
          </a:p>
        </p:txBody>
      </p:sp>
      <p:sp>
        <p:nvSpPr>
          <p:cNvPr id="11" name="圆角矩形 10"/>
          <p:cNvSpPr/>
          <p:nvPr/>
        </p:nvSpPr>
        <p:spPr>
          <a:xfrm>
            <a:off x="5020098" y="4397798"/>
            <a:ext cx="2396067" cy="499533"/>
          </a:xfrm>
          <a:prstGeom prst="roundRect">
            <a:avLst>
              <a:gd name="adj" fmla="val 50000"/>
            </a:avLst>
          </a:prstGeom>
          <a:solidFill>
            <a:srgbClr val="0F94BD"/>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dirty="0" smtClean="0">
                <a:latin typeface="微软雅黑" panose="020B0503020204020204" pitchFamily="34" charset="-122"/>
                <a:ea typeface="微软雅黑" panose="020B0503020204020204" pitchFamily="34" charset="-122"/>
              </a:rPr>
              <a:t>沙漠骆驼小组制作</a:t>
            </a:r>
            <a:endParaRPr lang="zh-CN" altLang="en-US" sz="1600" dirty="0" smtClean="0">
              <a:latin typeface="微软雅黑" panose="020B0503020204020204" pitchFamily="34" charset="-122"/>
              <a:ea typeface="微软雅黑" panose="020B0503020204020204" pitchFamily="34" charset="-122"/>
            </a:endParaRPr>
          </a:p>
        </p:txBody>
      </p:sp>
      <p:pic>
        <p:nvPicPr>
          <p:cNvPr id="12" name="图片 11" descr="logo3"/>
          <p:cNvPicPr>
            <a:picLocks noChangeAspect="1"/>
          </p:cNvPicPr>
          <p:nvPr/>
        </p:nvPicPr>
        <p:blipFill>
          <a:blip r:embed="rId5">
            <a:clrChange>
              <a:clrFrom>
                <a:srgbClr val="FFFFFF">
                  <a:alpha val="100000"/>
                </a:srgbClr>
              </a:clrFrom>
              <a:clrTo>
                <a:srgbClr val="FFFFFF">
                  <a:alpha val="100000"/>
                  <a:alpha val="0"/>
                </a:srgbClr>
              </a:clrTo>
            </a:clrChange>
            <a:lum bright="-24000" contrast="-30000"/>
          </a:blip>
          <a:stretch>
            <a:fillRect/>
          </a:stretch>
        </p:blipFill>
        <p:spPr>
          <a:xfrm>
            <a:off x="3339465" y="1181312"/>
            <a:ext cx="3197013" cy="205232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000" fill="hold">
                                          <p:stCondLst>
                                            <p:cond delay="0"/>
                                          </p:stCondLst>
                                        </p:cTn>
                                        <p:tgtEl>
                                          <p:spTgt spid="14"/>
                                        </p:tgtEl>
                                        <p:attrNameLst>
                                          <p:attrName>style.visibility</p:attrName>
                                        </p:attrNameLst>
                                      </p:cBhvr>
                                      <p:to>
                                        <p:strVal val="visible"/>
                                      </p:to>
                                    </p:set>
                                    <p:anim calcmode="lin" valueType="num">
                                      <p:cBhvr additive="base">
                                        <p:cTn id="12" dur="1000"/>
                                        <p:tgtEl>
                                          <p:spTgt spid="14"/>
                                        </p:tgtEl>
                                        <p:attrNameLst>
                                          <p:attrName>ppt_x</p:attrName>
                                        </p:attrNameLst>
                                      </p:cBhvr>
                                      <p:tavLst>
                                        <p:tav tm="0">
                                          <p:val>
                                            <p:strVal val="#ppt_x-#ppt_w*1.125000"/>
                                          </p:val>
                                        </p:tav>
                                        <p:tav tm="100000">
                                          <p:val>
                                            <p:strVal val="#ppt_x"/>
                                          </p:val>
                                        </p:tav>
                                      </p:tavLst>
                                    </p:anim>
                                    <p:animEffect transition="in" filter="wipe(right)">
                                      <p:cBhvr>
                                        <p:cTn id="13" dur="1000"/>
                                        <p:tgtEl>
                                          <p:spTgt spid="14"/>
                                        </p:tgtEl>
                                      </p:cBhvr>
                                    </p:animEffect>
                                  </p:childTnLst>
                                </p:cTn>
                              </p:par>
                              <p:par>
                                <p:cTn id="14" presetID="27" presetClass="entr" presetSubtype="0" fill="hold" grpId="0" nodeType="withEffect">
                                  <p:stCondLst>
                                    <p:cond delay="0"/>
                                  </p:stCondLst>
                                  <p:iterate type="lt">
                                    <p:tmPct val="50000"/>
                                  </p:iterate>
                                  <p:childTnLst>
                                    <p:set>
                                      <p:cBhvr>
                                        <p:cTn id="15" dur="100" fill="hold">
                                          <p:stCondLst>
                                            <p:cond delay="0"/>
                                          </p:stCondLst>
                                        </p:cTn>
                                        <p:tgtEl>
                                          <p:spTgt spid="16"/>
                                        </p:tgtEl>
                                        <p:attrNameLst>
                                          <p:attrName>style.visibility</p:attrName>
                                        </p:attrNameLst>
                                      </p:cBhvr>
                                      <p:to>
                                        <p:strVal val="visible"/>
                                      </p:to>
                                    </p:set>
                                    <p:anim calcmode="discrete" valueType="clr">
                                      <p:cBhvr override="childStyle">
                                        <p:cTn id="16" dur="100"/>
                                        <p:tgtEl>
                                          <p:spTgt spid="16"/>
                                        </p:tgtEl>
                                        <p:attrNameLst>
                                          <p:attrName>style.color</p:attrName>
                                        </p:attrNameLst>
                                      </p:cBhvr>
                                      <p:tavLst>
                                        <p:tav tm="0">
                                          <p:val>
                                            <p:clrVal>
                                              <a:schemeClr val="accent2"/>
                                            </p:clrVal>
                                          </p:val>
                                        </p:tav>
                                        <p:tav tm="50000">
                                          <p:val>
                                            <p:clrVal>
                                              <a:schemeClr val="hlink"/>
                                            </p:clrVal>
                                          </p:val>
                                        </p:tav>
                                      </p:tavLst>
                                    </p:anim>
                                    <p:anim calcmode="discrete" valueType="clr">
                                      <p:cBhvr>
                                        <p:cTn id="17" dur="100"/>
                                        <p:tgtEl>
                                          <p:spTgt spid="16"/>
                                        </p:tgtEl>
                                        <p:attrNameLst>
                                          <p:attrName>fillcolor</p:attrName>
                                        </p:attrNameLst>
                                      </p:cBhvr>
                                      <p:tavLst>
                                        <p:tav tm="0">
                                          <p:val>
                                            <p:clrVal>
                                              <a:schemeClr val="accent2"/>
                                            </p:clrVal>
                                          </p:val>
                                        </p:tav>
                                        <p:tav tm="50000">
                                          <p:val>
                                            <p:clrVal>
                                              <a:schemeClr val="hlink"/>
                                            </p:clrVal>
                                          </p:val>
                                        </p:tav>
                                      </p:tavLst>
                                    </p:anim>
                                    <p:set>
                                      <p:cBhvr>
                                        <p:cTn id="18" dur="100"/>
                                        <p:tgtEl>
                                          <p:spTgt spid="16"/>
                                        </p:tgtEl>
                                        <p:attrNameLst>
                                          <p:attrName>fill.type</p:attrName>
                                        </p:attrNameLst>
                                      </p:cBhvr>
                                      <p:to>
                                        <p:strVal val="solid"/>
                                      </p:to>
                                    </p:set>
                                  </p:childTnLst>
                                </p:cTn>
                              </p:par>
                            </p:childTnLst>
                          </p:cTn>
                        </p:par>
                        <p:par>
                          <p:cTn id="19" fill="hold">
                            <p:stCondLst>
                              <p:cond delay="1000"/>
                            </p:stCondLst>
                            <p:childTnLst>
                              <p:par>
                                <p:cTn id="20" presetID="27" presetClass="entr" presetSubtype="0" fill="hold" grpId="0" nodeType="afterEffect">
                                  <p:stCondLst>
                                    <p:cond delay="0"/>
                                  </p:stCondLst>
                                  <p:iterate type="lt">
                                    <p:tmPct val="50000"/>
                                  </p:iterate>
                                  <p:childTnLst>
                                    <p:set>
                                      <p:cBhvr>
                                        <p:cTn id="21" dur="200" fill="hold">
                                          <p:stCondLst>
                                            <p:cond delay="0"/>
                                          </p:stCondLst>
                                        </p:cTn>
                                        <p:tgtEl>
                                          <p:spTgt spid="11"/>
                                        </p:tgtEl>
                                        <p:attrNameLst>
                                          <p:attrName>style.visibility</p:attrName>
                                        </p:attrNameLst>
                                      </p:cBhvr>
                                      <p:to>
                                        <p:strVal val="visible"/>
                                      </p:to>
                                    </p:set>
                                    <p:anim calcmode="discrete" valueType="clr">
                                      <p:cBhvr override="childStyle">
                                        <p:cTn id="22" dur="20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23" dur="200"/>
                                        <p:tgtEl>
                                          <p:spTgt spid="11"/>
                                        </p:tgtEl>
                                        <p:attrNameLst>
                                          <p:attrName>fillcolor</p:attrName>
                                        </p:attrNameLst>
                                      </p:cBhvr>
                                      <p:tavLst>
                                        <p:tav tm="0">
                                          <p:val>
                                            <p:clrVal>
                                              <a:schemeClr val="accent2"/>
                                            </p:clrVal>
                                          </p:val>
                                        </p:tav>
                                        <p:tav tm="50000">
                                          <p:val>
                                            <p:clrVal>
                                              <a:schemeClr val="hlink"/>
                                            </p:clrVal>
                                          </p:val>
                                        </p:tav>
                                      </p:tavLst>
                                    </p:anim>
                                    <p:set>
                                      <p:cBhvr>
                                        <p:cTn id="24" dur="200"/>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4" grpId="0"/>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151270">
            <a:off x="1212537" y="1283672"/>
            <a:ext cx="9538660" cy="7309573"/>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3" name="矩形 22"/>
          <p:cNvSpPr/>
          <p:nvPr/>
        </p:nvSpPr>
        <p:spPr>
          <a:xfrm rot="1151270">
            <a:off x="6780401" y="4048887"/>
            <a:ext cx="1780781" cy="629743"/>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2" name="矩形 21"/>
          <p:cNvSpPr/>
          <p:nvPr/>
        </p:nvSpPr>
        <p:spPr>
          <a:xfrm rot="1151270">
            <a:off x="6824948" y="3224645"/>
            <a:ext cx="1780781" cy="629743"/>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8" name="矩形 17"/>
          <p:cNvSpPr/>
          <p:nvPr/>
        </p:nvSpPr>
        <p:spPr>
          <a:xfrm rot="1151270">
            <a:off x="6869495" y="2436820"/>
            <a:ext cx="1780781" cy="629743"/>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 name="五边形 1"/>
          <p:cNvSpPr/>
          <p:nvPr/>
        </p:nvSpPr>
        <p:spPr>
          <a:xfrm>
            <a:off x="0" y="-27384"/>
            <a:ext cx="5423925" cy="6885384"/>
          </a:xfrm>
          <a:prstGeom prst="homePlate">
            <a:avLst/>
          </a:prstGeom>
          <a:gradFill>
            <a:gsLst>
              <a:gs pos="0">
                <a:srgbClr val="6096E6"/>
              </a:gs>
              <a:gs pos="100000">
                <a:srgbClr val="58B6E5"/>
              </a:gs>
            </a:gsLst>
            <a:lin ang="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3" tIns="60956" rIns="121913" bIns="60956" numCol="1" spcCol="0" rtlCol="0" fromWordArt="0" anchor="ctr" anchorCtr="0" forceAA="0" compatLnSpc="1">
            <a:noAutofit/>
          </a:bodyPr>
          <a:lstStyle/>
          <a:p>
            <a:pPr algn="ctr"/>
            <a:endParaRPr lang="zh-CN" altLang="en-US" sz="2400"/>
          </a:p>
        </p:txBody>
      </p:sp>
      <p:sp>
        <p:nvSpPr>
          <p:cNvPr id="21" name="TextBox 20"/>
          <p:cNvSpPr txBox="1"/>
          <p:nvPr/>
        </p:nvSpPr>
        <p:spPr>
          <a:xfrm>
            <a:off x="671195" y="3201035"/>
            <a:ext cx="5349240" cy="676910"/>
          </a:xfrm>
          <a:prstGeom prst="rect">
            <a:avLst/>
          </a:prstGeom>
          <a:noFill/>
        </p:spPr>
        <p:txBody>
          <a:bodyPr wrap="square" lIns="0" tIns="0" rIns="0" bIns="0" rtlCol="0">
            <a:spAutoFit/>
          </a:bodyPr>
          <a:lstStyle/>
          <a:p>
            <a:r>
              <a:rPr lang="en-US" altLang="zh-CN" sz="4400" dirty="0">
                <a:solidFill>
                  <a:schemeClr val="bg1">
                    <a:lumMod val="95000"/>
                  </a:schemeClr>
                </a:solidFill>
                <a:latin typeface="Agency FB" panose="020B0503020202020204" pitchFamily="34" charset="0"/>
                <a:ea typeface="微软雅黑" panose="020B0503020204020204" pitchFamily="34" charset="-122"/>
              </a:rPr>
              <a:t>back </a:t>
            </a:r>
            <a:r>
              <a:rPr lang="en-US" altLang="zh-CN" sz="4400" dirty="0">
                <a:solidFill>
                  <a:schemeClr val="bg1">
                    <a:lumMod val="95000"/>
                  </a:schemeClr>
                </a:solidFill>
                <a:latin typeface="Agency FB" panose="020B0503020202020204" pitchFamily="34" charset="0"/>
                <a:ea typeface="微软雅黑" panose="020B0503020204020204" pitchFamily="34" charset="-122"/>
              </a:rPr>
              <a:t>end development</a:t>
            </a:r>
            <a:endParaRPr lang="en-US" altLang="zh-CN" sz="4400" dirty="0">
              <a:solidFill>
                <a:schemeClr val="bg1">
                  <a:lumMod val="95000"/>
                </a:schemeClr>
              </a:solidFill>
              <a:latin typeface="Agency FB" panose="020B0503020202020204" pitchFamily="34" charset="0"/>
              <a:ea typeface="微软雅黑" panose="020B0503020204020204" pitchFamily="34" charset="-122"/>
            </a:endParaRPr>
          </a:p>
        </p:txBody>
      </p:sp>
      <p:sp>
        <p:nvSpPr>
          <p:cNvPr id="20" name="TextBox 19"/>
          <p:cNvSpPr txBox="1"/>
          <p:nvPr/>
        </p:nvSpPr>
        <p:spPr>
          <a:xfrm>
            <a:off x="452755" y="2348865"/>
            <a:ext cx="3804920" cy="767080"/>
          </a:xfrm>
          <a:prstGeom prst="rect">
            <a:avLst/>
          </a:prstGeom>
          <a:noFill/>
        </p:spPr>
        <p:txBody>
          <a:bodyPr wrap="square" lIns="91434" tIns="45718" rIns="91434" bIns="45718" rtlCol="0">
            <a:spAutoFit/>
          </a:bodyPr>
          <a:lstStyle/>
          <a:p>
            <a:pPr algn="ctr"/>
            <a:r>
              <a:rPr lang="zh-CN" altLang="en-US" sz="4400" b="1" dirty="0">
                <a:solidFill>
                  <a:schemeClr val="bg1">
                    <a:lumMod val="95000"/>
                  </a:schemeClr>
                </a:solidFill>
                <a:latin typeface="微软雅黑" panose="020B0503020204020204" pitchFamily="34" charset="-122"/>
                <a:ea typeface="微软雅黑" panose="020B0503020204020204" pitchFamily="34" charset="-122"/>
              </a:rPr>
              <a:t>后台程序</a:t>
            </a:r>
            <a:r>
              <a:rPr lang="zh-CN" altLang="en-US" sz="4400" b="1" dirty="0">
                <a:solidFill>
                  <a:schemeClr val="bg1">
                    <a:lumMod val="95000"/>
                  </a:schemeClr>
                </a:solidFill>
                <a:latin typeface="微软雅黑" panose="020B0503020204020204" pitchFamily="34" charset="-122"/>
                <a:ea typeface="微软雅黑" panose="020B0503020204020204" pitchFamily="34" charset="-122"/>
              </a:rPr>
              <a:t>介绍</a:t>
            </a:r>
            <a:endParaRPr lang="zh-CN" altLang="en-US" sz="44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圆角矩形 35"/>
          <p:cNvSpPr/>
          <p:nvPr/>
        </p:nvSpPr>
        <p:spPr>
          <a:xfrm>
            <a:off x="6020603" y="2135092"/>
            <a:ext cx="1035935" cy="601883"/>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37" name="圆角矩形 36"/>
          <p:cNvSpPr/>
          <p:nvPr/>
        </p:nvSpPr>
        <p:spPr>
          <a:xfrm>
            <a:off x="6020603" y="2954001"/>
            <a:ext cx="1035935" cy="601883"/>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465" b="1" dirty="0"/>
          </a:p>
        </p:txBody>
      </p:sp>
      <p:sp>
        <p:nvSpPr>
          <p:cNvPr id="40" name="圆角矩形 39"/>
          <p:cNvSpPr/>
          <p:nvPr/>
        </p:nvSpPr>
        <p:spPr>
          <a:xfrm>
            <a:off x="6020603" y="3772909"/>
            <a:ext cx="1035935" cy="601883"/>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47" name="椭圆 80"/>
          <p:cNvSpPr/>
          <p:nvPr/>
        </p:nvSpPr>
        <p:spPr bwMode="auto">
          <a:xfrm>
            <a:off x="5999989" y="2084851"/>
            <a:ext cx="946580" cy="693355"/>
          </a:xfrm>
          <a:prstGeom prst="ellipse">
            <a:avLst/>
          </a:prstGeom>
          <a:noFill/>
          <a:ln w="25400" cap="flat" cmpd="sng" algn="ctr">
            <a:noFill/>
            <a:prstDash val="solid"/>
          </a:ln>
          <a:effectLst>
            <a:innerShdw blurRad="63500" dist="25400" dir="18660000">
              <a:prstClr val="black">
                <a:alpha val="35000"/>
              </a:prstClr>
            </a:innerShdw>
          </a:effectLst>
        </p:spPr>
        <p:txBody>
          <a:bodyPr lIns="68580" tIns="34290" rIns="68580" bIns="342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sz="2400" b="1" kern="0" dirty="0">
                <a:solidFill>
                  <a:srgbClr val="FFFFFF"/>
                </a:solidFill>
                <a:latin typeface="微软雅黑" panose="020B0503020204020204" pitchFamily="34" charset="-122"/>
                <a:ea typeface="微软雅黑" panose="020B0503020204020204" pitchFamily="34" charset="-122"/>
              </a:rPr>
              <a:t>04</a:t>
            </a:r>
            <a:endParaRPr lang="zh-CN" altLang="en-US" sz="2800" b="1" kern="0" dirty="0">
              <a:solidFill>
                <a:srgbClr val="FFFFFF"/>
              </a:solidFill>
              <a:latin typeface="微软雅黑" panose="020B0503020204020204" pitchFamily="34" charset="-122"/>
              <a:ea typeface="微软雅黑" panose="020B0503020204020204" pitchFamily="34" charset="-122"/>
            </a:endParaRPr>
          </a:p>
        </p:txBody>
      </p:sp>
      <p:sp>
        <p:nvSpPr>
          <p:cNvPr id="52" name="椭圆 80"/>
          <p:cNvSpPr/>
          <p:nvPr/>
        </p:nvSpPr>
        <p:spPr bwMode="auto">
          <a:xfrm>
            <a:off x="5999989" y="2908264"/>
            <a:ext cx="946580" cy="693355"/>
          </a:xfrm>
          <a:prstGeom prst="ellipse">
            <a:avLst/>
          </a:prstGeom>
          <a:noFill/>
          <a:ln w="25400" cap="flat" cmpd="sng" algn="ctr">
            <a:noFill/>
            <a:prstDash val="solid"/>
          </a:ln>
          <a:effectLst>
            <a:innerShdw blurRad="63500" dist="25400" dir="18660000">
              <a:prstClr val="black">
                <a:alpha val="35000"/>
              </a:prstClr>
            </a:innerShdw>
          </a:effectLst>
        </p:spPr>
        <p:txBody>
          <a:bodyPr lIns="68580" tIns="34290" rIns="68580" bIns="342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sz="2400" b="1" kern="0" dirty="0">
                <a:solidFill>
                  <a:srgbClr val="FFFFFF"/>
                </a:solidFill>
                <a:latin typeface="微软雅黑" panose="020B0503020204020204" pitchFamily="34" charset="-122"/>
                <a:ea typeface="微软雅黑" panose="020B0503020204020204" pitchFamily="34" charset="-122"/>
              </a:rPr>
              <a:t>05</a:t>
            </a:r>
            <a:endParaRPr lang="zh-CN" altLang="en-US" sz="2800" b="1" kern="0" dirty="0">
              <a:solidFill>
                <a:srgbClr val="FFFFFF"/>
              </a:solidFill>
              <a:latin typeface="微软雅黑" panose="020B0503020204020204" pitchFamily="34" charset="-122"/>
              <a:ea typeface="微软雅黑" panose="020B0503020204020204" pitchFamily="34" charset="-122"/>
            </a:endParaRPr>
          </a:p>
        </p:txBody>
      </p:sp>
      <p:sp>
        <p:nvSpPr>
          <p:cNvPr id="54" name="椭圆 80"/>
          <p:cNvSpPr/>
          <p:nvPr/>
        </p:nvSpPr>
        <p:spPr bwMode="auto">
          <a:xfrm>
            <a:off x="5999989" y="3727173"/>
            <a:ext cx="946580" cy="693355"/>
          </a:xfrm>
          <a:prstGeom prst="ellipse">
            <a:avLst/>
          </a:prstGeom>
          <a:noFill/>
          <a:ln w="25400" cap="flat" cmpd="sng" algn="ctr">
            <a:noFill/>
            <a:prstDash val="solid"/>
          </a:ln>
          <a:effectLst>
            <a:innerShdw blurRad="63500" dist="25400" dir="18660000">
              <a:prstClr val="black">
                <a:alpha val="35000"/>
              </a:prstClr>
            </a:innerShdw>
          </a:effectLst>
        </p:spPr>
        <p:txBody>
          <a:bodyPr lIns="68580" tIns="34290" rIns="68580" bIns="342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sz="2400" b="1" kern="0" dirty="0">
                <a:solidFill>
                  <a:srgbClr val="FFFFFF"/>
                </a:solidFill>
                <a:latin typeface="微软雅黑" panose="020B0503020204020204" pitchFamily="34" charset="-122"/>
                <a:ea typeface="微软雅黑" panose="020B0503020204020204" pitchFamily="34" charset="-122"/>
              </a:rPr>
              <a:t>06</a:t>
            </a:r>
            <a:endParaRPr lang="zh-CN" altLang="en-US" sz="2800" b="1" kern="0" dirty="0">
              <a:solidFill>
                <a:srgbClr val="FFFFFF"/>
              </a:solidFill>
              <a:latin typeface="微软雅黑" panose="020B0503020204020204" pitchFamily="34" charset="-122"/>
              <a:ea typeface="微软雅黑" panose="020B0503020204020204" pitchFamily="34" charset="-122"/>
            </a:endParaRPr>
          </a:p>
        </p:txBody>
      </p:sp>
      <p:sp>
        <p:nvSpPr>
          <p:cNvPr id="58" name="矩形 39"/>
          <p:cNvSpPr>
            <a:spLocks noChangeArrowheads="1"/>
          </p:cNvSpPr>
          <p:nvPr/>
        </p:nvSpPr>
        <p:spPr bwMode="auto">
          <a:xfrm>
            <a:off x="7533019" y="2095597"/>
            <a:ext cx="345952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spcBef>
                <a:spcPts val="565"/>
              </a:spcBef>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后台技术栈</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60" name="矩形 39"/>
          <p:cNvSpPr>
            <a:spLocks noChangeArrowheads="1"/>
          </p:cNvSpPr>
          <p:nvPr/>
        </p:nvSpPr>
        <p:spPr bwMode="auto">
          <a:xfrm>
            <a:off x="7533019" y="2926475"/>
            <a:ext cx="345952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spcBef>
                <a:spcPts val="565"/>
              </a:spcBef>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网站安全性</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61" name="矩形 39"/>
          <p:cNvSpPr>
            <a:spLocks noChangeArrowheads="1"/>
          </p:cNvSpPr>
          <p:nvPr/>
        </p:nvSpPr>
        <p:spPr bwMode="auto">
          <a:xfrm>
            <a:off x="7533019" y="3746445"/>
            <a:ext cx="345952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spcBef>
                <a:spcPts val="565"/>
              </a:spcBef>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运营与更新</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4" name="图片 3" descr="logo3"/>
          <p:cNvPicPr>
            <a:picLocks noChangeAspect="1"/>
          </p:cNvPicPr>
          <p:nvPr/>
        </p:nvPicPr>
        <p:blipFill>
          <a:blip r:embed="rId1">
            <a:clrChange>
              <a:clrFrom>
                <a:srgbClr val="FFFFFF">
                  <a:alpha val="100000"/>
                </a:srgbClr>
              </a:clrFrom>
              <a:clrTo>
                <a:srgbClr val="FFFFFF">
                  <a:alpha val="100000"/>
                  <a:alpha val="0"/>
                </a:srgbClr>
              </a:clrTo>
            </a:clrChange>
            <a:lum bright="-24000" contrast="-30000"/>
          </a:blip>
          <a:stretch>
            <a:fillRect/>
          </a:stretch>
        </p:blipFill>
        <p:spPr>
          <a:xfrm>
            <a:off x="-178435" y="0"/>
            <a:ext cx="2357755" cy="15138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1+#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1+#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1+#ppt_w/2"/>
                                          </p:val>
                                        </p:tav>
                                        <p:tav tm="100000">
                                          <p:val>
                                            <p:strVal val="#ppt_x"/>
                                          </p:val>
                                        </p:tav>
                                      </p:tavLst>
                                    </p:anim>
                                    <p:anim calcmode="lin" valueType="num">
                                      <p:cBhvr additive="base">
                                        <p:cTn id="16" dur="500" fill="hold"/>
                                        <p:tgtEl>
                                          <p:spTgt spid="40"/>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2" fill="hold" grpId="0" nodeType="after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additive="base">
                                        <p:cTn id="20" dur="500" fill="hold"/>
                                        <p:tgtEl>
                                          <p:spTgt spid="47"/>
                                        </p:tgtEl>
                                        <p:attrNameLst>
                                          <p:attrName>ppt_x</p:attrName>
                                        </p:attrNameLst>
                                      </p:cBhvr>
                                      <p:tavLst>
                                        <p:tav tm="0">
                                          <p:val>
                                            <p:strVal val="1+#ppt_w/2"/>
                                          </p:val>
                                        </p:tav>
                                        <p:tav tm="100000">
                                          <p:val>
                                            <p:strVal val="#ppt_x"/>
                                          </p:val>
                                        </p:tav>
                                      </p:tavLst>
                                    </p:anim>
                                    <p:anim calcmode="lin" valueType="num">
                                      <p:cBhvr additive="base">
                                        <p:cTn id="21" dur="500" fill="hold"/>
                                        <p:tgtEl>
                                          <p:spTgt spid="47"/>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500" fill="hold"/>
                                        <p:tgtEl>
                                          <p:spTgt spid="52"/>
                                        </p:tgtEl>
                                        <p:attrNameLst>
                                          <p:attrName>ppt_x</p:attrName>
                                        </p:attrNameLst>
                                      </p:cBhvr>
                                      <p:tavLst>
                                        <p:tav tm="0">
                                          <p:val>
                                            <p:strVal val="1+#ppt_w/2"/>
                                          </p:val>
                                        </p:tav>
                                        <p:tav tm="100000">
                                          <p:val>
                                            <p:strVal val="#ppt_x"/>
                                          </p:val>
                                        </p:tav>
                                      </p:tavLst>
                                    </p:anim>
                                    <p:anim calcmode="lin" valueType="num">
                                      <p:cBhvr additive="base">
                                        <p:cTn id="25" dur="500" fill="hold"/>
                                        <p:tgtEl>
                                          <p:spTgt spid="52"/>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cBhvr additive="base">
                                        <p:cTn id="28" dur="500" fill="hold"/>
                                        <p:tgtEl>
                                          <p:spTgt spid="54"/>
                                        </p:tgtEl>
                                        <p:attrNameLst>
                                          <p:attrName>ppt_x</p:attrName>
                                        </p:attrNameLst>
                                      </p:cBhvr>
                                      <p:tavLst>
                                        <p:tav tm="0">
                                          <p:val>
                                            <p:strVal val="1+#ppt_w/2"/>
                                          </p:val>
                                        </p:tav>
                                        <p:tav tm="100000">
                                          <p:val>
                                            <p:strVal val="#ppt_x"/>
                                          </p:val>
                                        </p:tav>
                                      </p:tavLst>
                                    </p:anim>
                                    <p:anim calcmode="lin" valueType="num">
                                      <p:cBhvr additive="base">
                                        <p:cTn id="29" dur="500" fill="hold"/>
                                        <p:tgtEl>
                                          <p:spTgt spid="54"/>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wipe(left)">
                                      <p:cBhvr>
                                        <p:cTn id="33" dur="500"/>
                                        <p:tgtEl>
                                          <p:spTgt spid="58"/>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wipe(left)">
                                      <p:cBhvr>
                                        <p:cTn id="36" dur="500"/>
                                        <p:tgtEl>
                                          <p:spTgt spid="60"/>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wipe(left)">
                                      <p:cBhvr>
                                        <p:cTn id="39" dur="500"/>
                                        <p:tgtEl>
                                          <p:spTgt spid="61"/>
                                        </p:tgtEl>
                                      </p:cBhvr>
                                    </p:animEffect>
                                  </p:childTnLst>
                                </p:cTn>
                              </p:par>
                            </p:childTnLst>
                          </p:cTn>
                        </p:par>
                        <p:par>
                          <p:cTn id="40" fill="hold">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2" grpId="0" bldLvl="0" animBg="1"/>
      <p:bldP spid="18" grpId="0" bldLvl="0" animBg="1"/>
      <p:bldP spid="17" grpId="0" bldLvl="0" animBg="1"/>
      <p:bldP spid="36" grpId="0" bldLvl="0" animBg="1"/>
      <p:bldP spid="37" grpId="0" bldLvl="0" animBg="1"/>
      <p:bldP spid="40" grpId="0" bldLvl="0" animBg="1"/>
      <p:bldP spid="47" grpId="0" bldLvl="0" animBg="1"/>
      <p:bldP spid="52" grpId="0" bldLvl="0" animBg="1"/>
      <p:bldP spid="54" grpId="0" bldLvl="0" animBg="1"/>
      <p:bldP spid="58" grpId="0"/>
      <p:bldP spid="60" grpId="0"/>
      <p:bldP spid="6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3144e59b-e12a-4a81-99ce-209b9fc0556f"/>
          <p:cNvGrpSpPr>
            <a:grpSpLocks noChangeAspect="1"/>
          </p:cNvGrpSpPr>
          <p:nvPr/>
        </p:nvGrpSpPr>
        <p:grpSpPr>
          <a:xfrm>
            <a:off x="1784374" y="1239482"/>
            <a:ext cx="8027855" cy="4853814"/>
            <a:chOff x="1718991" y="1239482"/>
            <a:chExt cx="8027856" cy="4853814"/>
          </a:xfrm>
        </p:grpSpPr>
        <p:sp>
          <p:nvSpPr>
            <p:cNvPr id="4" name="Freeform: Shape 3"/>
            <p:cNvSpPr/>
            <p:nvPr/>
          </p:nvSpPr>
          <p:spPr bwMode="auto">
            <a:xfrm>
              <a:off x="2907190" y="3119905"/>
              <a:ext cx="3433815" cy="2973391"/>
            </a:xfrm>
            <a:custGeom>
              <a:avLst/>
              <a:gdLst/>
              <a:ahLst/>
              <a:cxnLst>
                <a:cxn ang="0">
                  <a:pos x="1197" y="0"/>
                </a:cxn>
                <a:cxn ang="0">
                  <a:pos x="1596" y="691"/>
                </a:cxn>
                <a:cxn ang="0">
                  <a:pos x="1197" y="1382"/>
                </a:cxn>
                <a:cxn ang="0">
                  <a:pos x="399" y="1382"/>
                </a:cxn>
                <a:cxn ang="0">
                  <a:pos x="0" y="691"/>
                </a:cxn>
                <a:cxn ang="0">
                  <a:pos x="399" y="0"/>
                </a:cxn>
                <a:cxn ang="0">
                  <a:pos x="1197" y="0"/>
                </a:cxn>
              </a:cxnLst>
              <a:rect l="0" t="0" r="r" b="b"/>
              <a:pathLst>
                <a:path w="1596" h="1382">
                  <a:moveTo>
                    <a:pt x="1197" y="0"/>
                  </a:moveTo>
                  <a:lnTo>
                    <a:pt x="1596" y="691"/>
                  </a:lnTo>
                  <a:lnTo>
                    <a:pt x="1197" y="1382"/>
                  </a:lnTo>
                  <a:lnTo>
                    <a:pt x="399" y="1382"/>
                  </a:lnTo>
                  <a:lnTo>
                    <a:pt x="0" y="691"/>
                  </a:lnTo>
                  <a:lnTo>
                    <a:pt x="399" y="0"/>
                  </a:lnTo>
                  <a:lnTo>
                    <a:pt x="1197" y="0"/>
                  </a:lnTo>
                  <a:close/>
                </a:path>
              </a:pathLst>
            </a:custGeom>
            <a:solidFill>
              <a:schemeClr val="accent1"/>
            </a:solidFill>
            <a:ln w="9525">
              <a:noFill/>
              <a:round/>
            </a:ln>
          </p:spPr>
          <p:txBody>
            <a:bodyPr anchor="ctr"/>
            <a:lstStyle/>
            <a:p>
              <a:pPr algn="ctr"/>
              <a:endParaRPr sz="2400"/>
            </a:p>
          </p:txBody>
        </p:sp>
        <p:sp>
          <p:nvSpPr>
            <p:cNvPr id="5" name="Freeform: Shape 4"/>
            <p:cNvSpPr/>
            <p:nvPr/>
          </p:nvSpPr>
          <p:spPr bwMode="auto">
            <a:xfrm>
              <a:off x="3989402" y="1239482"/>
              <a:ext cx="3433815" cy="2973391"/>
            </a:xfrm>
            <a:custGeom>
              <a:avLst/>
              <a:gdLst/>
              <a:ahLst/>
              <a:cxnLst>
                <a:cxn ang="0">
                  <a:pos x="1197" y="0"/>
                </a:cxn>
                <a:cxn ang="0">
                  <a:pos x="1596" y="691"/>
                </a:cxn>
                <a:cxn ang="0">
                  <a:pos x="1197" y="1382"/>
                </a:cxn>
                <a:cxn ang="0">
                  <a:pos x="399" y="1382"/>
                </a:cxn>
                <a:cxn ang="0">
                  <a:pos x="0" y="691"/>
                </a:cxn>
                <a:cxn ang="0">
                  <a:pos x="399" y="0"/>
                </a:cxn>
                <a:cxn ang="0">
                  <a:pos x="1197" y="0"/>
                </a:cxn>
              </a:cxnLst>
              <a:rect l="0" t="0" r="r" b="b"/>
              <a:pathLst>
                <a:path w="1596" h="1382">
                  <a:moveTo>
                    <a:pt x="1197" y="0"/>
                  </a:moveTo>
                  <a:lnTo>
                    <a:pt x="1596" y="691"/>
                  </a:lnTo>
                  <a:lnTo>
                    <a:pt x="1197" y="1382"/>
                  </a:lnTo>
                  <a:lnTo>
                    <a:pt x="399" y="1382"/>
                  </a:lnTo>
                  <a:lnTo>
                    <a:pt x="0" y="691"/>
                  </a:lnTo>
                  <a:lnTo>
                    <a:pt x="399" y="0"/>
                  </a:lnTo>
                  <a:lnTo>
                    <a:pt x="1197" y="0"/>
                  </a:lnTo>
                  <a:close/>
                </a:path>
              </a:pathLst>
            </a:custGeom>
            <a:solidFill>
              <a:schemeClr val="accent3"/>
            </a:solidFill>
            <a:ln w="9525">
              <a:noFill/>
              <a:round/>
            </a:ln>
          </p:spPr>
          <p:txBody>
            <a:bodyPr anchor="ctr"/>
            <a:lstStyle/>
            <a:p>
              <a:pPr algn="ctr"/>
              <a:endParaRPr sz="2400"/>
            </a:p>
          </p:txBody>
        </p:sp>
        <p:sp>
          <p:nvSpPr>
            <p:cNvPr id="6" name="Freeform: Shape 5"/>
            <p:cNvSpPr/>
            <p:nvPr/>
          </p:nvSpPr>
          <p:spPr bwMode="auto">
            <a:xfrm>
              <a:off x="5222218" y="3044601"/>
              <a:ext cx="2018119" cy="1168272"/>
            </a:xfrm>
            <a:custGeom>
              <a:avLst/>
              <a:gdLst/>
              <a:ahLst/>
              <a:cxnLst>
                <a:cxn ang="0">
                  <a:pos x="917" y="35"/>
                </a:cxn>
                <a:cxn ang="0">
                  <a:pos x="333" y="35"/>
                </a:cxn>
                <a:cxn ang="0">
                  <a:pos x="41" y="543"/>
                </a:cxn>
                <a:cxn ang="0">
                  <a:pos x="0" y="543"/>
                </a:cxn>
                <a:cxn ang="0">
                  <a:pos x="313" y="0"/>
                </a:cxn>
                <a:cxn ang="0">
                  <a:pos x="938" y="0"/>
                </a:cxn>
                <a:cxn ang="0">
                  <a:pos x="917" y="35"/>
                </a:cxn>
              </a:cxnLst>
              <a:rect l="0" t="0" r="r" b="b"/>
              <a:pathLst>
                <a:path w="938" h="543">
                  <a:moveTo>
                    <a:pt x="917" y="35"/>
                  </a:moveTo>
                  <a:lnTo>
                    <a:pt x="333" y="35"/>
                  </a:lnTo>
                  <a:lnTo>
                    <a:pt x="41" y="543"/>
                  </a:lnTo>
                  <a:lnTo>
                    <a:pt x="0" y="543"/>
                  </a:lnTo>
                  <a:lnTo>
                    <a:pt x="313" y="0"/>
                  </a:lnTo>
                  <a:lnTo>
                    <a:pt x="938" y="0"/>
                  </a:lnTo>
                  <a:lnTo>
                    <a:pt x="917" y="35"/>
                  </a:lnTo>
                  <a:close/>
                </a:path>
              </a:pathLst>
            </a:custGeom>
            <a:solidFill>
              <a:schemeClr val="tx1">
                <a:lumMod val="90000"/>
                <a:lumOff val="10000"/>
                <a:alpha val="30000"/>
              </a:schemeClr>
            </a:solidFill>
            <a:ln w="9525">
              <a:noFill/>
              <a:round/>
            </a:ln>
          </p:spPr>
          <p:txBody>
            <a:bodyPr anchor="ctr"/>
            <a:lstStyle/>
            <a:p>
              <a:pPr algn="ctr"/>
              <a:endParaRPr sz="2400"/>
            </a:p>
          </p:txBody>
        </p:sp>
        <p:sp>
          <p:nvSpPr>
            <p:cNvPr id="7" name="Freeform: Shape 6"/>
            <p:cNvSpPr/>
            <p:nvPr/>
          </p:nvSpPr>
          <p:spPr bwMode="auto">
            <a:xfrm>
              <a:off x="5080218" y="3119905"/>
              <a:ext cx="3433815" cy="2973391"/>
            </a:xfrm>
            <a:custGeom>
              <a:avLst/>
              <a:gdLst/>
              <a:ahLst/>
              <a:cxnLst>
                <a:cxn ang="0">
                  <a:pos x="1596" y="691"/>
                </a:cxn>
                <a:cxn ang="0">
                  <a:pos x="1197" y="1382"/>
                </a:cxn>
                <a:cxn ang="0">
                  <a:pos x="399" y="1382"/>
                </a:cxn>
                <a:cxn ang="0">
                  <a:pos x="0" y="691"/>
                </a:cxn>
                <a:cxn ang="0">
                  <a:pos x="399" y="0"/>
                </a:cxn>
                <a:cxn ang="0">
                  <a:pos x="1197" y="0"/>
                </a:cxn>
                <a:cxn ang="0">
                  <a:pos x="1596" y="691"/>
                </a:cxn>
              </a:cxnLst>
              <a:rect l="0" t="0" r="r" b="b"/>
              <a:pathLst>
                <a:path w="1596" h="1382">
                  <a:moveTo>
                    <a:pt x="1596" y="691"/>
                  </a:moveTo>
                  <a:lnTo>
                    <a:pt x="1197" y="1382"/>
                  </a:lnTo>
                  <a:lnTo>
                    <a:pt x="399" y="1382"/>
                  </a:lnTo>
                  <a:lnTo>
                    <a:pt x="0" y="691"/>
                  </a:lnTo>
                  <a:lnTo>
                    <a:pt x="399" y="0"/>
                  </a:lnTo>
                  <a:lnTo>
                    <a:pt x="1197" y="0"/>
                  </a:lnTo>
                  <a:lnTo>
                    <a:pt x="1596" y="691"/>
                  </a:lnTo>
                  <a:close/>
                </a:path>
              </a:pathLst>
            </a:custGeom>
            <a:solidFill>
              <a:schemeClr val="accent4"/>
            </a:solidFill>
            <a:ln w="9525">
              <a:noFill/>
              <a:round/>
            </a:ln>
          </p:spPr>
          <p:txBody>
            <a:bodyPr anchor="ctr"/>
            <a:lstStyle/>
            <a:p>
              <a:pPr algn="ctr"/>
              <a:endParaRPr sz="2400"/>
            </a:p>
          </p:txBody>
        </p:sp>
        <p:sp>
          <p:nvSpPr>
            <p:cNvPr id="8" name="Freeform: Shape 7"/>
            <p:cNvSpPr/>
            <p:nvPr/>
          </p:nvSpPr>
          <p:spPr bwMode="auto">
            <a:xfrm>
              <a:off x="4847855" y="4212874"/>
              <a:ext cx="1493150" cy="1486696"/>
            </a:xfrm>
            <a:custGeom>
              <a:avLst/>
              <a:gdLst/>
              <a:ahLst/>
              <a:cxnLst>
                <a:cxn ang="0">
                  <a:pos x="694" y="183"/>
                </a:cxn>
                <a:cxn ang="0">
                  <a:pos x="402" y="691"/>
                </a:cxn>
                <a:cxn ang="0">
                  <a:pos x="0" y="0"/>
                </a:cxn>
                <a:cxn ang="0">
                  <a:pos x="588" y="0"/>
                </a:cxn>
                <a:cxn ang="0">
                  <a:pos x="694" y="183"/>
                </a:cxn>
              </a:cxnLst>
              <a:rect l="0" t="0" r="r" b="b"/>
              <a:pathLst>
                <a:path w="694" h="691">
                  <a:moveTo>
                    <a:pt x="694" y="183"/>
                  </a:moveTo>
                  <a:lnTo>
                    <a:pt x="402" y="691"/>
                  </a:lnTo>
                  <a:lnTo>
                    <a:pt x="0" y="0"/>
                  </a:lnTo>
                  <a:lnTo>
                    <a:pt x="588" y="0"/>
                  </a:lnTo>
                  <a:lnTo>
                    <a:pt x="694" y="183"/>
                  </a:lnTo>
                  <a:close/>
                </a:path>
              </a:pathLst>
            </a:custGeom>
            <a:solidFill>
              <a:schemeClr val="accent1"/>
            </a:solidFill>
            <a:ln w="9525">
              <a:noFill/>
              <a:round/>
            </a:ln>
          </p:spPr>
          <p:txBody>
            <a:bodyPr anchor="ctr"/>
            <a:lstStyle/>
            <a:p>
              <a:pPr algn="ctr"/>
              <a:endParaRPr sz="2400"/>
            </a:p>
          </p:txBody>
        </p:sp>
        <p:sp>
          <p:nvSpPr>
            <p:cNvPr id="9" name="Freeform: Shape 8"/>
            <p:cNvSpPr/>
            <p:nvPr/>
          </p:nvSpPr>
          <p:spPr bwMode="auto">
            <a:xfrm>
              <a:off x="4116340" y="3119905"/>
              <a:ext cx="2048240" cy="1181181"/>
            </a:xfrm>
            <a:custGeom>
              <a:avLst/>
              <a:gdLst/>
              <a:ahLst/>
              <a:cxnLst>
                <a:cxn ang="0">
                  <a:pos x="952" y="549"/>
                </a:cxn>
                <a:cxn ang="0">
                  <a:pos x="317" y="549"/>
                </a:cxn>
                <a:cxn ang="0">
                  <a:pos x="0" y="0"/>
                </a:cxn>
                <a:cxn ang="0">
                  <a:pos x="47" y="0"/>
                </a:cxn>
                <a:cxn ang="0">
                  <a:pos x="340" y="508"/>
                </a:cxn>
                <a:cxn ang="0">
                  <a:pos x="928" y="508"/>
                </a:cxn>
                <a:cxn ang="0">
                  <a:pos x="952" y="549"/>
                </a:cxn>
              </a:cxnLst>
              <a:rect l="0" t="0" r="r" b="b"/>
              <a:pathLst>
                <a:path w="952" h="549">
                  <a:moveTo>
                    <a:pt x="952" y="549"/>
                  </a:moveTo>
                  <a:lnTo>
                    <a:pt x="317" y="549"/>
                  </a:lnTo>
                  <a:lnTo>
                    <a:pt x="0" y="0"/>
                  </a:lnTo>
                  <a:lnTo>
                    <a:pt x="47" y="0"/>
                  </a:lnTo>
                  <a:lnTo>
                    <a:pt x="340" y="508"/>
                  </a:lnTo>
                  <a:lnTo>
                    <a:pt x="928" y="508"/>
                  </a:lnTo>
                  <a:lnTo>
                    <a:pt x="952" y="549"/>
                  </a:lnTo>
                  <a:close/>
                </a:path>
              </a:pathLst>
            </a:custGeom>
            <a:solidFill>
              <a:schemeClr val="tx1">
                <a:lumMod val="90000"/>
                <a:lumOff val="10000"/>
                <a:alpha val="30000"/>
              </a:schemeClr>
            </a:solidFill>
            <a:ln w="9525">
              <a:noFill/>
              <a:round/>
            </a:ln>
          </p:spPr>
          <p:txBody>
            <a:bodyPr anchor="ctr"/>
            <a:lstStyle/>
            <a:p>
              <a:pPr algn="ctr"/>
              <a:endParaRPr sz="2400"/>
            </a:p>
          </p:txBody>
        </p:sp>
        <p:sp>
          <p:nvSpPr>
            <p:cNvPr id="10" name="Freeform: Shape 9"/>
            <p:cNvSpPr/>
            <p:nvPr/>
          </p:nvSpPr>
          <p:spPr bwMode="auto">
            <a:xfrm>
              <a:off x="5712763" y="3446935"/>
              <a:ext cx="709999" cy="2321483"/>
            </a:xfrm>
            <a:custGeom>
              <a:avLst/>
              <a:gdLst/>
              <a:ahLst/>
              <a:cxnLst>
                <a:cxn ang="0">
                  <a:pos x="18" y="0"/>
                </a:cxn>
                <a:cxn ang="0">
                  <a:pos x="330" y="539"/>
                </a:cxn>
                <a:cxn ang="0">
                  <a:pos x="18" y="1079"/>
                </a:cxn>
                <a:cxn ang="0">
                  <a:pos x="0" y="1047"/>
                </a:cxn>
                <a:cxn ang="0">
                  <a:pos x="292" y="539"/>
                </a:cxn>
                <a:cxn ang="0">
                  <a:pos x="0" y="33"/>
                </a:cxn>
                <a:cxn ang="0">
                  <a:pos x="18" y="0"/>
                </a:cxn>
              </a:cxnLst>
              <a:rect l="0" t="0" r="r" b="b"/>
              <a:pathLst>
                <a:path w="330" h="1079">
                  <a:moveTo>
                    <a:pt x="18" y="0"/>
                  </a:moveTo>
                  <a:lnTo>
                    <a:pt x="330" y="539"/>
                  </a:lnTo>
                  <a:lnTo>
                    <a:pt x="18" y="1079"/>
                  </a:lnTo>
                  <a:lnTo>
                    <a:pt x="0" y="1047"/>
                  </a:lnTo>
                  <a:lnTo>
                    <a:pt x="292" y="539"/>
                  </a:lnTo>
                  <a:lnTo>
                    <a:pt x="0" y="33"/>
                  </a:lnTo>
                  <a:lnTo>
                    <a:pt x="18" y="0"/>
                  </a:lnTo>
                  <a:close/>
                </a:path>
              </a:pathLst>
            </a:custGeom>
            <a:solidFill>
              <a:schemeClr val="tx1">
                <a:lumMod val="90000"/>
                <a:lumOff val="10000"/>
                <a:alpha val="30000"/>
              </a:schemeClr>
            </a:solidFill>
            <a:ln w="9525">
              <a:noFill/>
              <a:round/>
            </a:ln>
          </p:spPr>
          <p:txBody>
            <a:bodyPr anchor="ctr"/>
            <a:lstStyle/>
            <a:p>
              <a:pPr algn="ctr"/>
              <a:endParaRPr sz="2400"/>
            </a:p>
          </p:txBody>
        </p:sp>
        <p:grpSp>
          <p:nvGrpSpPr>
            <p:cNvPr id="11" name="Group 10"/>
            <p:cNvGrpSpPr/>
            <p:nvPr/>
          </p:nvGrpSpPr>
          <p:grpSpPr>
            <a:xfrm>
              <a:off x="4867219" y="3248996"/>
              <a:ext cx="1680332" cy="1458726"/>
              <a:chOff x="3949701" y="2646363"/>
              <a:chExt cx="1239838" cy="1076325"/>
            </a:xfrm>
          </p:grpSpPr>
          <p:sp>
            <p:nvSpPr>
              <p:cNvPr id="46" name="Freeform: Shape 11"/>
              <p:cNvSpPr/>
              <p:nvPr/>
            </p:nvSpPr>
            <p:spPr bwMode="auto">
              <a:xfrm>
                <a:off x="3949701" y="2646363"/>
                <a:ext cx="1239838" cy="1076325"/>
              </a:xfrm>
              <a:custGeom>
                <a:avLst/>
                <a:gdLst/>
                <a:ahLst/>
                <a:cxnLst>
                  <a:cxn ang="0">
                    <a:pos x="585" y="678"/>
                  </a:cxn>
                  <a:cxn ang="0">
                    <a:pos x="194" y="678"/>
                  </a:cxn>
                  <a:cxn ang="0">
                    <a:pos x="0" y="339"/>
                  </a:cxn>
                  <a:cxn ang="0">
                    <a:pos x="194" y="0"/>
                  </a:cxn>
                  <a:cxn ang="0">
                    <a:pos x="585" y="0"/>
                  </a:cxn>
                  <a:cxn ang="0">
                    <a:pos x="781" y="339"/>
                  </a:cxn>
                  <a:cxn ang="0">
                    <a:pos x="585" y="678"/>
                  </a:cxn>
                </a:cxnLst>
                <a:rect l="0" t="0" r="r" b="b"/>
                <a:pathLst>
                  <a:path w="781" h="678">
                    <a:moveTo>
                      <a:pt x="585" y="678"/>
                    </a:moveTo>
                    <a:lnTo>
                      <a:pt x="194" y="678"/>
                    </a:lnTo>
                    <a:lnTo>
                      <a:pt x="0" y="339"/>
                    </a:lnTo>
                    <a:lnTo>
                      <a:pt x="194" y="0"/>
                    </a:lnTo>
                    <a:lnTo>
                      <a:pt x="585" y="0"/>
                    </a:lnTo>
                    <a:lnTo>
                      <a:pt x="781" y="339"/>
                    </a:lnTo>
                    <a:lnTo>
                      <a:pt x="585" y="678"/>
                    </a:lnTo>
                    <a:close/>
                  </a:path>
                </a:pathLst>
              </a:custGeom>
              <a:solidFill>
                <a:schemeClr val="tx1">
                  <a:lumMod val="90000"/>
                  <a:lumOff val="10000"/>
                  <a:alpha val="30000"/>
                </a:schemeClr>
              </a:solidFill>
              <a:ln w="9525">
                <a:noFill/>
                <a:round/>
              </a:ln>
            </p:spPr>
            <p:txBody>
              <a:bodyPr anchor="ctr"/>
              <a:lstStyle/>
              <a:p>
                <a:pPr algn="ctr"/>
                <a:endParaRPr sz="2400"/>
              </a:p>
            </p:txBody>
          </p:sp>
          <p:sp>
            <p:nvSpPr>
              <p:cNvPr id="47" name="Freeform: Shape 12"/>
              <p:cNvSpPr/>
              <p:nvPr/>
            </p:nvSpPr>
            <p:spPr bwMode="auto">
              <a:xfrm>
                <a:off x="4068763" y="2752725"/>
                <a:ext cx="998538" cy="865188"/>
              </a:xfrm>
              <a:custGeom>
                <a:avLst/>
                <a:gdLst/>
                <a:ahLst/>
                <a:cxnLst>
                  <a:cxn ang="0">
                    <a:pos x="472" y="545"/>
                  </a:cxn>
                  <a:cxn ang="0">
                    <a:pos x="158" y="545"/>
                  </a:cxn>
                  <a:cxn ang="0">
                    <a:pos x="0" y="272"/>
                  </a:cxn>
                  <a:cxn ang="0">
                    <a:pos x="158" y="0"/>
                  </a:cxn>
                  <a:cxn ang="0">
                    <a:pos x="472" y="0"/>
                  </a:cxn>
                  <a:cxn ang="0">
                    <a:pos x="629" y="272"/>
                  </a:cxn>
                  <a:cxn ang="0">
                    <a:pos x="472" y="545"/>
                  </a:cxn>
                </a:cxnLst>
                <a:rect l="0" t="0" r="r" b="b"/>
                <a:pathLst>
                  <a:path w="629" h="545">
                    <a:moveTo>
                      <a:pt x="472" y="545"/>
                    </a:moveTo>
                    <a:lnTo>
                      <a:pt x="158" y="545"/>
                    </a:lnTo>
                    <a:lnTo>
                      <a:pt x="0" y="272"/>
                    </a:lnTo>
                    <a:lnTo>
                      <a:pt x="158" y="0"/>
                    </a:lnTo>
                    <a:lnTo>
                      <a:pt x="472" y="0"/>
                    </a:lnTo>
                    <a:lnTo>
                      <a:pt x="629" y="272"/>
                    </a:lnTo>
                    <a:lnTo>
                      <a:pt x="472" y="545"/>
                    </a:lnTo>
                    <a:close/>
                  </a:path>
                </a:pathLst>
              </a:custGeom>
              <a:gradFill>
                <a:gsLst>
                  <a:gs pos="0">
                    <a:schemeClr val="bg1"/>
                  </a:gs>
                  <a:gs pos="50000">
                    <a:schemeClr val="bg1">
                      <a:lumMod val="85000"/>
                    </a:schemeClr>
                  </a:gs>
                </a:gsLst>
                <a:lin ang="5400000" scaled="0"/>
              </a:gradFill>
              <a:ln w="9525">
                <a:noFill/>
                <a:round/>
              </a:ln>
            </p:spPr>
            <p:txBody>
              <a:bodyPr anchor="ctr"/>
              <a:lstStyle/>
              <a:p>
                <a:pPr algn="ctr"/>
                <a:endParaRPr sz="2400"/>
              </a:p>
            </p:txBody>
          </p:sp>
        </p:grpSp>
        <p:grpSp>
          <p:nvGrpSpPr>
            <p:cNvPr id="13" name="Group 46"/>
            <p:cNvGrpSpPr/>
            <p:nvPr/>
          </p:nvGrpSpPr>
          <p:grpSpPr>
            <a:xfrm>
              <a:off x="4351562" y="2051713"/>
              <a:ext cx="2709494" cy="838692"/>
              <a:chOff x="4351562" y="2051713"/>
              <a:chExt cx="2709494" cy="838692"/>
            </a:xfrm>
          </p:grpSpPr>
          <p:sp>
            <p:nvSpPr>
              <p:cNvPr id="44" name="TextBox 14"/>
              <p:cNvSpPr txBox="1"/>
              <p:nvPr/>
            </p:nvSpPr>
            <p:spPr>
              <a:xfrm>
                <a:off x="4351562" y="2267157"/>
                <a:ext cx="2709494" cy="623248"/>
              </a:xfrm>
              <a:prstGeom prst="rect">
                <a:avLst/>
              </a:prstGeom>
              <a:noFill/>
            </p:spPr>
            <p:txBody>
              <a:bodyPr wrap="square" lIns="0" tIns="0" rIns="0" bIns="0" anchor="ctr" anchorCtr="1">
                <a:normAutofit fontScale="70000"/>
              </a:bodyPr>
              <a:lstStyle/>
              <a:p>
                <a:pPr lvl="0" algn="ctr" defTabSz="914400">
                  <a:lnSpc>
                    <a:spcPct val="120000"/>
                  </a:lnSpc>
                  <a:spcBef>
                    <a:spcPct val="0"/>
                  </a:spcBef>
                  <a:defRPr/>
                </a:pPr>
                <a:r>
                  <a:rPr lang="zh-CN" altLang="en-US" sz="1200" dirty="0">
                    <a:solidFill>
                      <a:schemeClr val="bg1">
                        <a:lumMod val="95000"/>
                      </a:schemeClr>
                    </a:solidFill>
                  </a:rPr>
                  <a:t>MySQL 是最流行的关系型数据库管理系统之一，在 WEB 应用方面，MySQL是最好的 RDBMS (Relational Database Management System，关系数据库管理系统) 应用软件之一。</a:t>
                </a:r>
                <a:endParaRPr lang="zh-CN" altLang="en-US" sz="1200" dirty="0">
                  <a:solidFill>
                    <a:schemeClr val="bg1">
                      <a:lumMod val="95000"/>
                    </a:schemeClr>
                  </a:solidFill>
                </a:endParaRPr>
              </a:p>
            </p:txBody>
          </p:sp>
          <p:sp>
            <p:nvSpPr>
              <p:cNvPr id="45" name="Rectangle 15"/>
              <p:cNvSpPr/>
              <p:nvPr/>
            </p:nvSpPr>
            <p:spPr>
              <a:xfrm>
                <a:off x="5167700" y="2051713"/>
                <a:ext cx="1077218" cy="215444"/>
              </a:xfrm>
              <a:prstGeom prst="rect">
                <a:avLst/>
              </a:prstGeom>
            </p:spPr>
            <p:txBody>
              <a:bodyPr wrap="none" lIns="0" tIns="0" rIns="0" bIns="0" anchor="ctr" anchorCtr="1">
                <a:normAutofit fontScale="72500"/>
              </a:bodyPr>
              <a:lstStyle/>
              <a:p>
                <a:pPr algn="ctr"/>
                <a:r>
                  <a:rPr lang="en-US" altLang="zh-CN" sz="1865" b="1">
                    <a:solidFill>
                      <a:schemeClr val="bg1">
                        <a:lumMod val="95000"/>
                      </a:schemeClr>
                    </a:solidFill>
                  </a:rPr>
                  <a:t>Mysql</a:t>
                </a:r>
                <a:endParaRPr lang="en-US" altLang="zh-CN" sz="1865" b="1">
                  <a:solidFill>
                    <a:schemeClr val="bg1">
                      <a:lumMod val="95000"/>
                    </a:schemeClr>
                  </a:solidFill>
                </a:endParaRPr>
              </a:p>
            </p:txBody>
          </p:sp>
        </p:grpSp>
        <p:grpSp>
          <p:nvGrpSpPr>
            <p:cNvPr id="14" name="Group 44"/>
            <p:cNvGrpSpPr/>
            <p:nvPr/>
          </p:nvGrpSpPr>
          <p:grpSpPr>
            <a:xfrm>
              <a:off x="3290322" y="4528558"/>
              <a:ext cx="2344367" cy="838692"/>
              <a:chOff x="3290322" y="4528558"/>
              <a:chExt cx="2344367" cy="838692"/>
            </a:xfrm>
          </p:grpSpPr>
          <p:sp>
            <p:nvSpPr>
              <p:cNvPr id="42" name="TextBox 16"/>
              <p:cNvSpPr txBox="1"/>
              <p:nvPr/>
            </p:nvSpPr>
            <p:spPr>
              <a:xfrm>
                <a:off x="3290322" y="4744002"/>
                <a:ext cx="2344367" cy="623248"/>
              </a:xfrm>
              <a:prstGeom prst="rect">
                <a:avLst/>
              </a:prstGeom>
              <a:noFill/>
            </p:spPr>
            <p:txBody>
              <a:bodyPr wrap="square" lIns="0" tIns="0" rIns="0" bIns="0" anchor="ctr" anchorCtr="0">
                <a:normAutofit fontScale="70000"/>
              </a:bodyPr>
              <a:lstStyle/>
              <a:p>
                <a:pPr lvl="0" defTabSz="914400">
                  <a:lnSpc>
                    <a:spcPct val="120000"/>
                  </a:lnSpc>
                  <a:spcBef>
                    <a:spcPct val="0"/>
                  </a:spcBef>
                  <a:defRPr/>
                </a:pPr>
                <a:r>
                  <a:rPr lang="zh-CN" altLang="en-US" sz="1200">
                    <a:solidFill>
                      <a:schemeClr val="bg1">
                        <a:lumMod val="95000"/>
                      </a:schemeClr>
                    </a:solidFill>
                  </a:rPr>
                  <a:t>PHP是在服务器端执行的脚本语言，与C语言类似，是常用的网站编程语言。PHP独特的语法混合了C、Java、Perl以及 PHP 自创的语法。利于学习，使用广泛，主要适用于Web开发领域。</a:t>
                </a:r>
                <a:endParaRPr lang="zh-CN" altLang="en-US" sz="1200">
                  <a:solidFill>
                    <a:schemeClr val="bg1">
                      <a:lumMod val="95000"/>
                    </a:schemeClr>
                  </a:solidFill>
                </a:endParaRPr>
              </a:p>
            </p:txBody>
          </p:sp>
          <p:sp>
            <p:nvSpPr>
              <p:cNvPr id="43" name="Rectangle 17"/>
              <p:cNvSpPr/>
              <p:nvPr/>
            </p:nvSpPr>
            <p:spPr>
              <a:xfrm>
                <a:off x="3290322" y="4528558"/>
                <a:ext cx="1077218" cy="215444"/>
              </a:xfrm>
              <a:prstGeom prst="rect">
                <a:avLst/>
              </a:prstGeom>
            </p:spPr>
            <p:txBody>
              <a:bodyPr wrap="none" lIns="0" tIns="0" rIns="0" bIns="0" anchor="ctr" anchorCtr="0">
                <a:normAutofit fontScale="72500"/>
              </a:bodyPr>
              <a:lstStyle/>
              <a:p>
                <a:r>
                  <a:rPr lang="en-US" altLang="zh-CN" sz="1865" b="1">
                    <a:solidFill>
                      <a:schemeClr val="bg1">
                        <a:lumMod val="95000"/>
                      </a:schemeClr>
                    </a:solidFill>
                  </a:rPr>
                  <a:t>PHP</a:t>
                </a:r>
                <a:endParaRPr lang="en-US" altLang="zh-CN" sz="1865" b="1">
                  <a:solidFill>
                    <a:schemeClr val="bg1">
                      <a:lumMod val="95000"/>
                    </a:schemeClr>
                  </a:solidFill>
                </a:endParaRPr>
              </a:p>
            </p:txBody>
          </p:sp>
        </p:grpSp>
        <p:grpSp>
          <p:nvGrpSpPr>
            <p:cNvPr id="18" name="Group 45"/>
            <p:cNvGrpSpPr/>
            <p:nvPr/>
          </p:nvGrpSpPr>
          <p:grpSpPr>
            <a:xfrm>
              <a:off x="6274150" y="4501870"/>
              <a:ext cx="2012897" cy="1045845"/>
              <a:chOff x="6274150" y="4501870"/>
              <a:chExt cx="2012897" cy="1045845"/>
            </a:xfrm>
          </p:grpSpPr>
          <p:sp>
            <p:nvSpPr>
              <p:cNvPr id="40" name="Rectangle 18"/>
              <p:cNvSpPr/>
              <p:nvPr/>
            </p:nvSpPr>
            <p:spPr>
              <a:xfrm>
                <a:off x="7209829" y="4501870"/>
                <a:ext cx="1077218" cy="215444"/>
              </a:xfrm>
              <a:prstGeom prst="rect">
                <a:avLst/>
              </a:prstGeom>
            </p:spPr>
            <p:txBody>
              <a:bodyPr wrap="none" lIns="0" tIns="0" rIns="0" bIns="0" anchor="ctr" anchorCtr="0">
                <a:normAutofit fontScale="72500"/>
              </a:bodyPr>
              <a:lstStyle/>
              <a:p>
                <a:pPr algn="r"/>
                <a:r>
                  <a:rPr lang="en-US" altLang="zh-CN" sz="1865" b="1">
                    <a:solidFill>
                      <a:schemeClr val="bg1">
                        <a:lumMod val="95000"/>
                      </a:schemeClr>
                    </a:solidFill>
                  </a:rPr>
                  <a:t>Apache</a:t>
                </a:r>
                <a:endParaRPr lang="en-US" altLang="zh-CN" sz="1865" b="1">
                  <a:solidFill>
                    <a:schemeClr val="bg1">
                      <a:lumMod val="95000"/>
                    </a:schemeClr>
                  </a:solidFill>
                </a:endParaRPr>
              </a:p>
            </p:txBody>
          </p:sp>
          <p:sp>
            <p:nvSpPr>
              <p:cNvPr id="41" name="TextBox 22"/>
              <p:cNvSpPr txBox="1"/>
              <p:nvPr/>
            </p:nvSpPr>
            <p:spPr>
              <a:xfrm>
                <a:off x="6274150" y="4924780"/>
                <a:ext cx="1682115" cy="622935"/>
              </a:xfrm>
              <a:prstGeom prst="rect">
                <a:avLst/>
              </a:prstGeom>
              <a:noFill/>
            </p:spPr>
            <p:txBody>
              <a:bodyPr wrap="square" lIns="0" tIns="0" rIns="0" bIns="0" anchor="ctr" anchorCtr="0">
                <a:normAutofit fontScale="25000"/>
              </a:bodyPr>
              <a:lstStyle/>
              <a:p>
                <a:pPr lvl="0" algn="r" defTabSz="914400">
                  <a:lnSpc>
                    <a:spcPct val="120000"/>
                  </a:lnSpc>
                  <a:spcBef>
                    <a:spcPct val="0"/>
                  </a:spcBef>
                  <a:defRPr/>
                </a:pPr>
                <a:r>
                  <a:rPr lang="en-US" altLang="zh-CN" sz="3600">
                    <a:solidFill>
                      <a:schemeClr val="bg1">
                        <a:lumMod val="95000"/>
                      </a:schemeClr>
                    </a:solidFill>
                  </a:rPr>
                  <a:t> Apache是世界使用排名第一的Web服务器软件。它可以运行在几乎所有广泛使用的计算机平台上，由于其跨平台和安全性被广泛使用，是最流行的Web服务器端软件之</a:t>
                </a:r>
                <a:r>
                  <a:rPr lang="zh-CN" altLang="en-US" sz="3600">
                    <a:solidFill>
                      <a:schemeClr val="bg1">
                        <a:lumMod val="95000"/>
                      </a:schemeClr>
                    </a:solidFill>
                  </a:rPr>
                  <a:t>一    </a:t>
                </a:r>
                <a:r>
                  <a:rPr lang="en-US" altLang="zh-CN" sz="3600">
                    <a:solidFill>
                      <a:schemeClr val="bg1">
                        <a:lumMod val="95000"/>
                      </a:schemeClr>
                    </a:solidFill>
                  </a:rPr>
                  <a:t>.</a:t>
                </a:r>
                <a:endParaRPr lang="en-US" altLang="zh-CN" sz="3600">
                  <a:solidFill>
                    <a:schemeClr val="bg1">
                      <a:lumMod val="95000"/>
                    </a:schemeClr>
                  </a:solidFill>
                </a:endParaRPr>
              </a:p>
            </p:txBody>
          </p:sp>
        </p:grpSp>
        <p:sp>
          <p:nvSpPr>
            <p:cNvPr id="19" name="TextBox 23"/>
            <p:cNvSpPr txBox="1"/>
            <p:nvPr/>
          </p:nvSpPr>
          <p:spPr>
            <a:xfrm>
              <a:off x="7240337" y="1544666"/>
              <a:ext cx="1384995" cy="830997"/>
            </a:xfrm>
            <a:prstGeom prst="rect">
              <a:avLst/>
            </a:prstGeom>
          </p:spPr>
          <p:txBody>
            <a:bodyPr wrap="none" lIns="0" tIns="0" rIns="0" bIns="0" anchor="ctr">
              <a:normAutofit fontScale="72500"/>
            </a:bodyPr>
            <a:lstStyle/>
            <a:p>
              <a:pPr marL="0" marR="0" lvl="0" indent="0" algn="l" defTabSz="914400" eaLnBrk="1" fontAlgn="auto" latinLnBrk="0" hangingPunct="1">
                <a:spcBef>
                  <a:spcPct val="0"/>
                </a:spcBef>
                <a:buClrTx/>
                <a:buSzTx/>
                <a:buFont typeface="Arial" panose="020B0604020202020204" pitchFamily="34" charset="0"/>
                <a:buNone/>
                <a:defRPr/>
              </a:pPr>
              <a:r>
                <a:rPr kumimoji="0" lang="en-US" sz="7200" i="0" u="none" strike="noStrike" kern="1200" cap="none" spc="0" normalizeH="0" baseline="0" noProof="0">
                  <a:ln>
                    <a:noFill/>
                  </a:ln>
                  <a:solidFill>
                    <a:schemeClr val="accent3"/>
                  </a:solidFill>
                  <a:effectLst/>
                  <a:uLnTx/>
                  <a:uFillTx/>
                </a:rPr>
                <a:t>MySQL</a:t>
              </a:r>
              <a:endParaRPr kumimoji="0" lang="en-US" sz="7200" i="0" u="none" strike="noStrike" kern="1200" cap="none" spc="0" normalizeH="0" baseline="0" noProof="0">
                <a:ln>
                  <a:noFill/>
                </a:ln>
                <a:solidFill>
                  <a:schemeClr val="accent3"/>
                </a:solidFill>
                <a:effectLst/>
                <a:uLnTx/>
                <a:uFillTx/>
              </a:endParaRPr>
            </a:p>
          </p:txBody>
        </p:sp>
        <p:sp>
          <p:nvSpPr>
            <p:cNvPr id="26" name="TextBox 30"/>
            <p:cNvSpPr txBox="1"/>
            <p:nvPr/>
          </p:nvSpPr>
          <p:spPr>
            <a:xfrm>
              <a:off x="8514138" y="3234877"/>
              <a:ext cx="1232709" cy="738664"/>
            </a:xfrm>
            <a:prstGeom prst="rect">
              <a:avLst/>
            </a:prstGeom>
          </p:spPr>
          <p:txBody>
            <a:bodyPr wrap="none" lIns="0" tIns="0" rIns="0" bIns="0" anchor="ctr">
              <a:normAutofit fontScale="72500"/>
            </a:bodyPr>
            <a:lstStyle/>
            <a:p>
              <a:pPr marL="0" marR="0" lvl="0" indent="0" defTabSz="914400" eaLnBrk="1" fontAlgn="auto" latinLnBrk="0" hangingPunct="1">
                <a:spcBef>
                  <a:spcPct val="0"/>
                </a:spcBef>
                <a:buClrTx/>
                <a:buSzTx/>
                <a:buFont typeface="Arial" panose="020B0604020202020204" pitchFamily="34" charset="0"/>
                <a:buNone/>
                <a:defRPr/>
              </a:pPr>
              <a:r>
                <a:rPr kumimoji="0" lang="en-US" sz="6400" i="0" u="none" strike="noStrike" kern="1200" cap="none" spc="0" normalizeH="0" baseline="0" noProof="0">
                  <a:ln>
                    <a:noFill/>
                  </a:ln>
                  <a:solidFill>
                    <a:schemeClr val="accent4"/>
                  </a:solidFill>
                  <a:effectLst/>
                  <a:uLnTx/>
                  <a:uFillTx/>
                </a:rPr>
                <a:t>Apache</a:t>
              </a:r>
              <a:endParaRPr kumimoji="0" lang="en-US" sz="6400" i="0" u="none" strike="noStrike" kern="1200" cap="none" spc="0" normalizeH="0" baseline="0" noProof="0">
                <a:ln>
                  <a:noFill/>
                </a:ln>
                <a:solidFill>
                  <a:schemeClr val="accent4"/>
                </a:solidFill>
                <a:effectLst/>
                <a:uLnTx/>
                <a:uFillTx/>
              </a:endParaRPr>
            </a:p>
          </p:txBody>
        </p:sp>
        <p:sp>
          <p:nvSpPr>
            <p:cNvPr id="33" name="TextBox 37"/>
            <p:cNvSpPr txBox="1"/>
            <p:nvPr/>
          </p:nvSpPr>
          <p:spPr>
            <a:xfrm>
              <a:off x="1718991" y="3234877"/>
              <a:ext cx="1232709" cy="738664"/>
            </a:xfrm>
            <a:prstGeom prst="rect">
              <a:avLst/>
            </a:prstGeom>
          </p:spPr>
          <p:txBody>
            <a:bodyPr wrap="none" lIns="0" tIns="0" rIns="0" bIns="0" anchor="ctr">
              <a:normAutofit fontScale="72500"/>
            </a:bodyPr>
            <a:lstStyle/>
            <a:p>
              <a:pPr marL="0" marR="0" lvl="0" indent="0" defTabSz="914400" eaLnBrk="1" fontAlgn="auto" latinLnBrk="0" hangingPunct="1">
                <a:spcBef>
                  <a:spcPct val="0"/>
                </a:spcBef>
                <a:buClrTx/>
                <a:buSzTx/>
                <a:buFont typeface="Arial" panose="020B0604020202020204" pitchFamily="34" charset="0"/>
                <a:buNone/>
                <a:defRPr/>
              </a:pPr>
              <a:r>
                <a:rPr kumimoji="0" lang="en-US" sz="6400" i="0" u="none" strike="noStrike" kern="1200" cap="none" spc="0" normalizeH="0" baseline="0" noProof="0">
                  <a:ln>
                    <a:noFill/>
                  </a:ln>
                  <a:solidFill>
                    <a:schemeClr val="accent1"/>
                  </a:solidFill>
                  <a:effectLst/>
                  <a:uLnTx/>
                  <a:uFillTx/>
                </a:rPr>
                <a:t>PHP</a:t>
              </a:r>
              <a:endParaRPr kumimoji="0" lang="en-US" sz="6400" i="0" u="none" strike="noStrike" kern="1200" cap="none" spc="0" normalizeH="0" baseline="0" noProof="0">
                <a:ln>
                  <a:noFill/>
                </a:ln>
                <a:solidFill>
                  <a:schemeClr val="accent1"/>
                </a:solidFill>
                <a:effectLst/>
                <a:uLnTx/>
                <a:uFillTx/>
              </a:endParaRPr>
            </a:p>
          </p:txBody>
        </p:sp>
      </p:grpSp>
      <p:pic>
        <p:nvPicPr>
          <p:cNvPr id="49" name="图片 48" descr="logo3"/>
          <p:cNvPicPr>
            <a:picLocks noChangeAspect="1"/>
          </p:cNvPicPr>
          <p:nvPr/>
        </p:nvPicPr>
        <p:blipFill>
          <a:blip r:embed="rId1">
            <a:clrChange>
              <a:clrFrom>
                <a:srgbClr val="FFFFFF">
                  <a:alpha val="100000"/>
                </a:srgbClr>
              </a:clrFrom>
              <a:clrTo>
                <a:srgbClr val="FFFFFF">
                  <a:alpha val="100000"/>
                  <a:alpha val="0"/>
                </a:srgbClr>
              </a:clrTo>
            </a:clrChange>
            <a:lum bright="-24000" contrast="-30000"/>
          </a:blip>
          <a:stretch>
            <a:fillRect/>
          </a:stretch>
        </p:blipFill>
        <p:spPr>
          <a:xfrm>
            <a:off x="-178435" y="0"/>
            <a:ext cx="2357755" cy="1513840"/>
          </a:xfrm>
          <a:prstGeom prst="rect">
            <a:avLst/>
          </a:prstGeom>
        </p:spPr>
      </p:pic>
      <p:pic>
        <p:nvPicPr>
          <p:cNvPr id="51" name="图片 50" descr="timg (3)"/>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4989195" y="1018540"/>
            <a:ext cx="1623695" cy="1248410"/>
          </a:xfrm>
          <a:prstGeom prst="rect">
            <a:avLst/>
          </a:prstGeom>
        </p:spPr>
      </p:pic>
      <p:pic>
        <p:nvPicPr>
          <p:cNvPr id="52" name="图片 51" descr="timg (4)"/>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6632575" y="3446780"/>
            <a:ext cx="1096010" cy="1096010"/>
          </a:xfrm>
          <a:prstGeom prst="rect">
            <a:avLst/>
          </a:prstGeom>
        </p:spPr>
      </p:pic>
      <p:pic>
        <p:nvPicPr>
          <p:cNvPr id="53" name="图片 52" descr="C:/Users/ADMINI~1/AppData/Local/Temp/kaimatting/20200521200047/output_aiMatting_20200521200054.pngoutput_aiMatting_20200521200054"/>
          <p:cNvPicPr>
            <a:picLocks noChangeAspect="1"/>
          </p:cNvPicPr>
          <p:nvPr/>
        </p:nvPicPr>
        <p:blipFill>
          <a:blip r:embed="rId4"/>
          <a:stretch>
            <a:fillRect/>
          </a:stretch>
        </p:blipFill>
        <p:spPr>
          <a:xfrm>
            <a:off x="3567430" y="3648075"/>
            <a:ext cx="865505" cy="834390"/>
          </a:xfrm>
          <a:prstGeom prst="rect">
            <a:avLst/>
          </a:prstGeom>
        </p:spPr>
      </p:pic>
      <p:sp>
        <p:nvSpPr>
          <p:cNvPr id="54" name="五边形 53"/>
          <p:cNvSpPr/>
          <p:nvPr/>
        </p:nvSpPr>
        <p:spPr>
          <a:xfrm>
            <a:off x="1784350" y="826135"/>
            <a:ext cx="2039620" cy="687705"/>
          </a:xfrm>
          <a:prstGeom prst="homePlate">
            <a:avLst/>
          </a:prstGeom>
          <a:gradFill>
            <a:gsLst>
              <a:gs pos="0">
                <a:srgbClr val="6096E6"/>
              </a:gs>
              <a:gs pos="90000">
                <a:srgbClr val="58B6E5"/>
              </a:gs>
            </a:gsLst>
            <a:lin ang="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latin typeface="+mj-ea"/>
                <a:ea typeface="+mj-ea"/>
                <a:cs typeface="+mj-ea"/>
              </a:rPr>
              <a:t>0</a:t>
            </a:r>
            <a:r>
              <a:rPr lang="en-US" sz="2000" b="1">
                <a:latin typeface="+mj-ea"/>
                <a:ea typeface="+mj-ea"/>
                <a:cs typeface="+mj-ea"/>
              </a:rPr>
              <a:t>4 </a:t>
            </a:r>
            <a:r>
              <a:rPr lang="zh-CN" altLang="en-US" sz="2000" b="1">
                <a:latin typeface="+mj-ea"/>
                <a:ea typeface="+mj-ea"/>
                <a:cs typeface="+mj-ea"/>
              </a:rPr>
              <a:t>后台技术栈</a:t>
            </a:r>
            <a:endParaRPr lang="zh-CN" altLang="en-US" sz="2000" b="1">
              <a:latin typeface="+mj-ea"/>
              <a:ea typeface="+mj-ea"/>
              <a:cs typeface="+mj-ea"/>
            </a:endParaRPr>
          </a:p>
        </p:txBody>
      </p:sp>
      <p:pic>
        <p:nvPicPr>
          <p:cNvPr id="15" name="图片 14" descr="C:/Users/ADMINI~1/AppData/Local/Temp/kaimatting/20200521213309/output_aiMatting_20200521213320.pngoutput_aiMatting_20200521213320"/>
          <p:cNvPicPr>
            <a:picLocks noChangeAspect="1"/>
          </p:cNvPicPr>
          <p:nvPr/>
        </p:nvPicPr>
        <p:blipFill>
          <a:blip r:embed="rId5"/>
          <a:stretch>
            <a:fillRect/>
          </a:stretch>
        </p:blipFill>
        <p:spPr>
          <a:xfrm>
            <a:off x="5345430" y="3776345"/>
            <a:ext cx="850265" cy="4051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000"/>
                                        <p:tgtEl>
                                          <p:spTgt spid="3"/>
                                        </p:tgtEl>
                                      </p:cBhvr>
                                    </p:animEffect>
                                  </p:childTnLst>
                                </p:cTn>
                              </p:par>
                              <p:par>
                                <p:cTn id="11" presetID="63" presetClass="path" presetSubtype="0" accel="50000" decel="50000" fill="hold" nodeType="withEffect">
                                  <p:stCondLst>
                                    <p:cond delay="0"/>
                                  </p:stCondLst>
                                  <p:childTnLst>
                                    <p:animMotion origin="layout" path="M -0.00052 -0.75463 L -2.77778E-6 -1.97531E-6 " pathEditMode="relative" rAng="0" ptsTypes="AA">
                                      <p:cBhvr>
                                        <p:cTn id="12" dur="2000" fill="hold"/>
                                        <p:tgtEl>
                                          <p:spTgt spid="3"/>
                                        </p:tgtEl>
                                        <p:attrNameLst>
                                          <p:attrName>ppt_x</p:attrName>
                                          <p:attrName>ppt_y</p:attrName>
                                        </p:attrNameLst>
                                      </p:cBhvr>
                                      <p:rCtr x="17" y="37716"/>
                                    </p:animMotion>
                                  </p:childTnLst>
                                </p:cTn>
                              </p:par>
                              <p:par>
                                <p:cTn id="13" presetID="6" presetClass="emph" presetSubtype="0" accel="50000" decel="50000" fill="hold" nodeType="withEffect">
                                  <p:stCondLst>
                                    <p:cond delay="0"/>
                                  </p:stCondLst>
                                  <p:childTnLst>
                                    <p:animScale>
                                      <p:cBhvr>
                                        <p:cTn id="14" dur="2000" fill="hold"/>
                                        <p:tgtEl>
                                          <p:spTgt spid="3"/>
                                        </p:tgtEl>
                                      </p:cBhvr>
                                      <p:by x="150000" y="150000"/>
                                      <p:from x="5911" y="9861"/>
                                      <p:to x="100000" y="100000"/>
                                    </p:animScale>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0"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4" y="3158317"/>
            <a:ext cx="3528392" cy="3722171"/>
          </a:xfrm>
          <a:prstGeom prst="rect">
            <a:avLst/>
          </a:prstGeom>
        </p:spPr>
      </p:pic>
      <p:pic>
        <p:nvPicPr>
          <p:cNvPr id="10" name="图片 9" descr="C:\Users\Administrator\Desktop\timg (3).jpg-1.pngtimg (3).jpg-1"/>
          <p:cNvPicPr>
            <a:picLocks noChangeAspect="1"/>
          </p:cNvPicPr>
          <p:nvPr/>
        </p:nvPicPr>
        <p:blipFill>
          <a:blip r:embed="rId2">
            <a:lum bright="-12000" contrast="-24000"/>
          </a:blip>
          <a:srcRect/>
          <a:stretch>
            <a:fillRect/>
          </a:stretch>
        </p:blipFill>
        <p:spPr>
          <a:xfrm>
            <a:off x="7409815" y="2552700"/>
            <a:ext cx="6479881" cy="4328160"/>
          </a:xfrm>
          <a:prstGeom prst="rect">
            <a:avLst/>
          </a:prstGeom>
        </p:spPr>
      </p:pic>
      <p:pic>
        <p:nvPicPr>
          <p:cNvPr id="9" name="图片 8" descr="C:\Users\Administrator\Desktop\timg (3).jpg-1.pngtimg (3).jpg-1"/>
          <p:cNvPicPr>
            <a:picLocks noChangeAspect="1"/>
          </p:cNvPicPr>
          <p:nvPr/>
        </p:nvPicPr>
        <p:blipFill>
          <a:blip r:embed="rId2"/>
          <a:srcRect/>
          <a:stretch>
            <a:fillRect/>
          </a:stretch>
        </p:blipFill>
        <p:spPr>
          <a:xfrm>
            <a:off x="6971030" y="2554288"/>
            <a:ext cx="6477635" cy="4326255"/>
          </a:xfrm>
          <a:prstGeom prst="rect">
            <a:avLst/>
          </a:prstGeom>
        </p:spPr>
      </p:pic>
      <p:pic>
        <p:nvPicPr>
          <p:cNvPr id="2" name="图片 1" descr="timg (3)"/>
          <p:cNvPicPr>
            <a:picLocks noChangeAspect="1"/>
          </p:cNvPicPr>
          <p:nvPr/>
        </p:nvPicPr>
        <p:blipFill>
          <a:blip r:embed="rId3"/>
          <a:stretch>
            <a:fillRect/>
          </a:stretch>
        </p:blipFill>
        <p:spPr>
          <a:xfrm>
            <a:off x="6483350" y="2352675"/>
            <a:ext cx="6778625" cy="4528185"/>
          </a:xfrm>
          <a:prstGeom prst="rect">
            <a:avLst/>
          </a:prstGeom>
        </p:spPr>
      </p:pic>
      <p:sp>
        <p:nvSpPr>
          <p:cNvPr id="6" name="剪去单角的矩形 5"/>
          <p:cNvSpPr/>
          <p:nvPr/>
        </p:nvSpPr>
        <p:spPr>
          <a:xfrm>
            <a:off x="1122045" y="2033270"/>
            <a:ext cx="6650355" cy="2564765"/>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剪去单角的矩形 4"/>
          <p:cNvSpPr/>
          <p:nvPr/>
        </p:nvSpPr>
        <p:spPr>
          <a:xfrm>
            <a:off x="1122045" y="2033270"/>
            <a:ext cx="6650355" cy="2564765"/>
          </a:xfrm>
          <a:prstGeom prst="snip1Rect">
            <a:avLst/>
          </a:prstGeom>
          <a:solidFill>
            <a:schemeClr val="bg1"/>
          </a:solidFill>
          <a:ln>
            <a:solidFill>
              <a:srgbClr val="002060"/>
            </a:solidFill>
          </a:ln>
          <a:effectLst>
            <a:outerShdw blurRad="241300" dist="38100" dir="2700000" algn="tl" rotWithShape="0">
              <a:srgbClr val="00206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9" name="图片 48" descr="logo3"/>
          <p:cNvPicPr>
            <a:picLocks noChangeAspect="1"/>
          </p:cNvPicPr>
          <p:nvPr/>
        </p:nvPicPr>
        <p:blipFill>
          <a:blip r:embed="rId4">
            <a:clrChange>
              <a:clrFrom>
                <a:srgbClr val="FFFFFF">
                  <a:alpha val="100000"/>
                </a:srgbClr>
              </a:clrFrom>
              <a:clrTo>
                <a:srgbClr val="FFFFFF">
                  <a:alpha val="100000"/>
                  <a:alpha val="0"/>
                </a:srgbClr>
              </a:clrTo>
            </a:clrChange>
            <a:lum bright="-24000" contrast="-30000"/>
          </a:blip>
          <a:stretch>
            <a:fillRect/>
          </a:stretch>
        </p:blipFill>
        <p:spPr>
          <a:xfrm>
            <a:off x="-178435" y="0"/>
            <a:ext cx="2357755" cy="1513840"/>
          </a:xfrm>
          <a:prstGeom prst="rect">
            <a:avLst/>
          </a:prstGeom>
        </p:spPr>
      </p:pic>
      <p:sp>
        <p:nvSpPr>
          <p:cNvPr id="54" name="五边形 53"/>
          <p:cNvSpPr/>
          <p:nvPr/>
        </p:nvSpPr>
        <p:spPr>
          <a:xfrm>
            <a:off x="1784350" y="826135"/>
            <a:ext cx="2039620" cy="687705"/>
          </a:xfrm>
          <a:prstGeom prst="homePlate">
            <a:avLst/>
          </a:prstGeom>
          <a:gradFill>
            <a:gsLst>
              <a:gs pos="0">
                <a:srgbClr val="6096E6"/>
              </a:gs>
              <a:gs pos="90000">
                <a:srgbClr val="58B6E5"/>
              </a:gs>
            </a:gsLst>
            <a:lin ang="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latin typeface="+mj-ea"/>
                <a:ea typeface="+mj-ea"/>
                <a:cs typeface="+mj-ea"/>
              </a:rPr>
              <a:t>0</a:t>
            </a:r>
            <a:r>
              <a:rPr lang="en-US" sz="2000" b="1">
                <a:latin typeface="+mj-ea"/>
                <a:ea typeface="+mj-ea"/>
                <a:cs typeface="+mj-ea"/>
              </a:rPr>
              <a:t>5 </a:t>
            </a:r>
            <a:r>
              <a:rPr lang="zh-CN" altLang="en-US" sz="2000" b="1">
                <a:latin typeface="+mj-ea"/>
                <a:ea typeface="+mj-ea"/>
                <a:cs typeface="+mj-ea"/>
              </a:rPr>
              <a:t>网站安全性</a:t>
            </a:r>
            <a:endParaRPr lang="zh-CN" altLang="en-US" sz="2000" b="1">
              <a:latin typeface="+mj-ea"/>
              <a:ea typeface="+mj-ea"/>
              <a:cs typeface="+mj-ea"/>
            </a:endParaRPr>
          </a:p>
        </p:txBody>
      </p:sp>
      <p:sp>
        <p:nvSpPr>
          <p:cNvPr id="4" name="矩形 3"/>
          <p:cNvSpPr/>
          <p:nvPr/>
        </p:nvSpPr>
        <p:spPr>
          <a:xfrm>
            <a:off x="2905356" y="2552946"/>
            <a:ext cx="5606133" cy="1753235"/>
          </a:xfrm>
          <a:prstGeom prst="rect">
            <a:avLst/>
          </a:prstGeom>
        </p:spPr>
        <p:txBody>
          <a:bodyPr wrap="square">
            <a:spAutoFit/>
          </a:bodyPr>
          <a:p>
            <a:r>
              <a:rPr lang="zh-CN" altLang="en-US" sz="3600" kern="100" dirty="0">
                <a:latin typeface="思源黑体 CN Heavy" panose="020B0A00000000000000" pitchFamily="34" charset="-122"/>
                <a:ea typeface="思源黑体 CN Heavy" panose="020B0A00000000000000" pitchFamily="34" charset="-122"/>
                <a:cs typeface="Times New Roman" panose="02020603050405020304" pitchFamily="18" charset="0"/>
              </a:rPr>
              <a:t>网络安全和信息化</a:t>
            </a:r>
            <a:r>
              <a:rPr lang="zh-CN" altLang="en-US" sz="3600" kern="100" dirty="0">
                <a:latin typeface="思源黑体 CN Heavy" panose="020B0A00000000000000" pitchFamily="34" charset="-122"/>
                <a:ea typeface="思源黑体 CN Heavy" panose="020B0A00000000000000" pitchFamily="34" charset="-122"/>
                <a:cs typeface="Times New Roman" panose="02020603050405020304" pitchFamily="18" charset="0"/>
              </a:rPr>
              <a:t>就是</a:t>
            </a:r>
            <a:endParaRPr lang="zh-CN" altLang="en-US" sz="3600" kern="100" dirty="0">
              <a:latin typeface="思源黑体 CN Heavy" panose="020B0A00000000000000" pitchFamily="34" charset="-122"/>
              <a:ea typeface="思源黑体 CN Heavy" panose="020B0A00000000000000" pitchFamily="34" charset="-122"/>
              <a:cs typeface="Times New Roman" panose="02020603050405020304" pitchFamily="18" charset="0"/>
            </a:endParaRPr>
          </a:p>
          <a:p>
            <a:r>
              <a:rPr lang="zh-CN" altLang="en-US" sz="3600" kern="100" dirty="0">
                <a:latin typeface="思源黑体 CN Heavy" panose="020B0A00000000000000" pitchFamily="34" charset="-122"/>
                <a:ea typeface="思源黑体 CN Heavy" panose="020B0A00000000000000" pitchFamily="34" charset="-122"/>
                <a:cs typeface="Times New Roman" panose="02020603050405020304" pitchFamily="18" charset="0"/>
              </a:rPr>
              <a:t>一体之两翼</a:t>
            </a:r>
            <a:endParaRPr lang="en-US" altLang="zh-CN" sz="3600" kern="100" dirty="0">
              <a:latin typeface="思源黑体 CN Heavy" panose="020B0A00000000000000" pitchFamily="34" charset="-122"/>
              <a:ea typeface="思源黑体 CN Heavy" panose="020B0A00000000000000" pitchFamily="34" charset="-122"/>
              <a:cs typeface="Times New Roman" panose="02020603050405020304" pitchFamily="18" charset="0"/>
            </a:endParaRPr>
          </a:p>
          <a:p>
            <a:r>
              <a:rPr lang="zh-CN" altLang="en-US" sz="3600" kern="100" dirty="0">
                <a:latin typeface="思源黑体 CN Heavy" panose="020B0A00000000000000" pitchFamily="34" charset="-122"/>
                <a:ea typeface="思源黑体 CN Heavy" panose="020B0A00000000000000" pitchFamily="34" charset="-122"/>
                <a:cs typeface="Times New Roman" panose="02020603050405020304" pitchFamily="18" charset="0"/>
              </a:rPr>
              <a:t>驱动之双轮 </a:t>
            </a:r>
            <a:r>
              <a:rPr lang="en-US" altLang="zh-CN" sz="2000" kern="100" dirty="0">
                <a:latin typeface="思源黑体 CN Heavy" panose="020B0A00000000000000" pitchFamily="34" charset="-122"/>
                <a:ea typeface="思源黑体 CN Heavy" panose="020B0A00000000000000" pitchFamily="34" charset="-122"/>
                <a:cs typeface="Times New Roman" panose="02020603050405020304" pitchFamily="18" charset="0"/>
              </a:rPr>
              <a:t>--</a:t>
            </a:r>
            <a:r>
              <a:rPr lang="zh-CN" altLang="en-US" sz="2000" kern="100" dirty="0">
                <a:latin typeface="思源黑体 CN Heavy" panose="020B0A00000000000000" pitchFamily="34" charset="-122"/>
                <a:ea typeface="思源黑体 CN Heavy" panose="020B0A00000000000000" pitchFamily="34" charset="-122"/>
                <a:cs typeface="Times New Roman" panose="02020603050405020304" pitchFamily="18" charset="0"/>
              </a:rPr>
              <a:t>习近平</a:t>
            </a:r>
            <a:r>
              <a:rPr lang="en-US" altLang="zh-CN" sz="2000" kern="100" dirty="0">
                <a:latin typeface="思源黑体 CN Heavy" panose="020B0A00000000000000" pitchFamily="34" charset="-122"/>
                <a:ea typeface="思源黑体 CN Heavy" panose="020B0A00000000000000" pitchFamily="34" charset="-122"/>
                <a:cs typeface="Times New Roman" panose="02020603050405020304" pitchFamily="18" charset="0"/>
              </a:rPr>
              <a:t>2014.2.27</a:t>
            </a:r>
            <a:endParaRPr lang="en-US" altLang="zh-CN" sz="2000" kern="100" dirty="0">
              <a:latin typeface="思源黑体 CN Heavy" panose="020B0A00000000000000" pitchFamily="34" charset="-122"/>
              <a:ea typeface="思源黑体 CN Heavy" panose="020B0A00000000000000" pitchFamily="34" charset="-122"/>
              <a:cs typeface="Times New Roman" panose="02020603050405020304" pitchFamily="18" charset="0"/>
            </a:endParaRPr>
          </a:p>
        </p:txBody>
      </p:sp>
      <p:sp>
        <p:nvSpPr>
          <p:cNvPr id="7" name="文本框 6"/>
          <p:cNvSpPr txBox="1"/>
          <p:nvPr/>
        </p:nvSpPr>
        <p:spPr>
          <a:xfrm>
            <a:off x="950849" y="2274816"/>
            <a:ext cx="1954381" cy="2215991"/>
          </a:xfrm>
          <a:prstGeom prst="rect">
            <a:avLst/>
          </a:prstGeom>
          <a:noFill/>
        </p:spPr>
        <p:txBody>
          <a:bodyPr wrap="none" rtlCol="0">
            <a:spAutoFit/>
          </a:bodyPr>
          <a:p>
            <a:r>
              <a:rPr lang="zh-CN" altLang="en-US" sz="13800" dirty="0">
                <a:latin typeface="思源黑体 CN Heavy" panose="020B0A00000000000000" pitchFamily="34" charset="-122"/>
                <a:ea typeface="思源黑体 CN Heavy" panose="020B0A00000000000000" pitchFamily="34" charset="-122"/>
              </a:rPr>
              <a:t>“</a:t>
            </a:r>
            <a:endParaRPr lang="zh-CN" altLang="en-US" sz="13800" dirty="0">
              <a:latin typeface="思源黑体 CN Heavy" panose="020B0A00000000000000" pitchFamily="34" charset="-122"/>
              <a:ea typeface="思源黑体 CN Heavy" panose="020B0A00000000000000" pitchFamily="34" charset="-122"/>
            </a:endParaRPr>
          </a:p>
        </p:txBody>
      </p:sp>
      <p:grpSp>
        <p:nvGrpSpPr>
          <p:cNvPr id="3" name="Group 121"/>
          <p:cNvGrpSpPr/>
          <p:nvPr/>
        </p:nvGrpSpPr>
        <p:grpSpPr>
          <a:xfrm rot="0">
            <a:off x="7764145" y="336550"/>
            <a:ext cx="4216400" cy="1667510"/>
            <a:chOff x="6868847" y="3026089"/>
            <a:chExt cx="3478044" cy="1375986"/>
          </a:xfrm>
        </p:grpSpPr>
        <p:sp>
          <p:nvSpPr>
            <p:cNvPr id="11" name="Freeform: Shape 125"/>
            <p:cNvSpPr>
              <a:spLocks noChangeAspect="1"/>
            </p:cNvSpPr>
            <p:nvPr/>
          </p:nvSpPr>
          <p:spPr bwMode="auto">
            <a:xfrm>
              <a:off x="6868847"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2" name="Freeform: Shape 126"/>
            <p:cNvSpPr>
              <a:spLocks noChangeAspect="1"/>
            </p:cNvSpPr>
            <p:nvPr/>
          </p:nvSpPr>
          <p:spPr bwMode="auto">
            <a:xfrm>
              <a:off x="7612935"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3" name="Freeform: Shape 127"/>
            <p:cNvSpPr>
              <a:spLocks noChangeAspect="1"/>
            </p:cNvSpPr>
            <p:nvPr/>
          </p:nvSpPr>
          <p:spPr bwMode="auto">
            <a:xfrm>
              <a:off x="8357023"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4" name="Freeform: Shape 128"/>
            <p:cNvSpPr>
              <a:spLocks noChangeAspect="1"/>
            </p:cNvSpPr>
            <p:nvPr/>
          </p:nvSpPr>
          <p:spPr bwMode="auto">
            <a:xfrm>
              <a:off x="9098029"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5" name="Freeform: Shape 129"/>
            <p:cNvSpPr>
              <a:spLocks noChangeAspect="1"/>
            </p:cNvSpPr>
            <p:nvPr/>
          </p:nvSpPr>
          <p:spPr bwMode="auto">
            <a:xfrm>
              <a:off x="9842117"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6" name="Freeform: Shape 130"/>
            <p:cNvSpPr>
              <a:spLocks noChangeAspect="1"/>
            </p:cNvSpPr>
            <p:nvPr/>
          </p:nvSpPr>
          <p:spPr bwMode="auto">
            <a:xfrm>
              <a:off x="6868847"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7" name="Freeform: Shape 131"/>
            <p:cNvSpPr>
              <a:spLocks noChangeAspect="1"/>
            </p:cNvSpPr>
            <p:nvPr/>
          </p:nvSpPr>
          <p:spPr bwMode="auto">
            <a:xfrm>
              <a:off x="7612935"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p:spPr>
          <p:txBody>
            <a:bodyPr anchor="ctr"/>
            <a:p>
              <a:pPr algn="ctr"/>
            </a:p>
          </p:txBody>
        </p:sp>
        <p:sp>
          <p:nvSpPr>
            <p:cNvPr id="18" name="Freeform: Shape 132"/>
            <p:cNvSpPr>
              <a:spLocks noChangeAspect="1"/>
            </p:cNvSpPr>
            <p:nvPr/>
          </p:nvSpPr>
          <p:spPr bwMode="auto">
            <a:xfrm>
              <a:off x="8357023"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p:spPr>
          <p:txBody>
            <a:bodyPr anchor="ctr"/>
            <a:p>
              <a:pPr algn="ctr"/>
            </a:p>
          </p:txBody>
        </p:sp>
        <p:sp>
          <p:nvSpPr>
            <p:cNvPr id="19" name="Freeform: Shape 133"/>
            <p:cNvSpPr>
              <a:spLocks noChangeAspect="1"/>
            </p:cNvSpPr>
            <p:nvPr/>
          </p:nvSpPr>
          <p:spPr bwMode="auto">
            <a:xfrm>
              <a:off x="9098029"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p:spPr>
          <p:txBody>
            <a:bodyPr anchor="ctr"/>
            <a:p>
              <a:pPr algn="ctr"/>
            </a:p>
          </p:txBody>
        </p:sp>
        <p:sp>
          <p:nvSpPr>
            <p:cNvPr id="20" name="Freeform: Shape 134"/>
            <p:cNvSpPr>
              <a:spLocks noChangeAspect="1"/>
            </p:cNvSpPr>
            <p:nvPr/>
          </p:nvSpPr>
          <p:spPr bwMode="auto">
            <a:xfrm>
              <a:off x="9842117"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p:spPr>
          <p:txBody>
            <a:bodyPr anchor="ctr"/>
            <a:p>
              <a:pPr algn="ctr"/>
            </a:p>
          </p:txBody>
        </p:sp>
      </p:gr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500"/>
                            </p:stCondLst>
                            <p:childTnLst>
                              <p:par>
                                <p:cTn id="15" presetID="10" presetClass="entr" presetSubtype="0" fill="hold" grpId="1"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1500"/>
                            </p:stCondLst>
                            <p:childTnLst>
                              <p:par>
                                <p:cTn id="29" presetID="27" presetClass="entr" presetSubtype="0" fill="hold" nodeType="afterEffect">
                                  <p:stCondLst>
                                    <p:cond delay="0"/>
                                  </p:stCondLst>
                                  <p:iterate type="lt">
                                    <p:tmPct val="100000"/>
                                  </p:iterate>
                                  <p:childTnLst>
                                    <p:set>
                                      <p:cBhvr>
                                        <p:cTn id="30" dur="100" fill="hold">
                                          <p:stCondLst>
                                            <p:cond delay="0"/>
                                          </p:stCondLst>
                                        </p:cTn>
                                        <p:tgtEl>
                                          <p:spTgt spid="4">
                                            <p:txEl>
                                              <p:pRg st="0" end="0"/>
                                            </p:txEl>
                                          </p:spTgt>
                                        </p:tgtEl>
                                        <p:attrNameLst>
                                          <p:attrName>style.visibility</p:attrName>
                                        </p:attrNameLst>
                                      </p:cBhvr>
                                      <p:to>
                                        <p:strVal val="visible"/>
                                      </p:to>
                                    </p:set>
                                    <p:anim calcmode="discrete" valueType="clr">
                                      <p:cBhvr override="childStyle">
                                        <p:cTn id="31" dur="10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10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33" dur="100"/>
                                        <p:tgtEl>
                                          <p:spTgt spid="4">
                                            <p:txEl>
                                              <p:pRg st="0" end="0"/>
                                            </p:txEl>
                                          </p:spTgt>
                                        </p:tgtEl>
                                        <p:attrNameLst>
                                          <p:attrName>fill.type</p:attrName>
                                        </p:attrNameLst>
                                      </p:cBhvr>
                                      <p:to>
                                        <p:strVal val="solid"/>
                                      </p:to>
                                    </p:set>
                                  </p:childTnLst>
                                </p:cTn>
                              </p:par>
                              <p:par>
                                <p:cTn id="34" presetID="0" presetClass="path" presetSubtype="0" accel="50000" decel="50000" fill="hold" grpId="0" nodeType="withEffect">
                                  <p:stCondLst>
                                    <p:cond delay="0"/>
                                  </p:stCondLst>
                                  <p:childTnLst>
                                    <p:animMotion origin="layout" path="M 0.000000 0.000000 L 0.019583 0.030370 " pathEditMode="relative" rAng="0" ptsTypes="">
                                      <p:cBhvr>
                                        <p:cTn id="35" dur="2000" fill="hold"/>
                                        <p:tgtEl>
                                          <p:spTgt spid="6"/>
                                        </p:tgtEl>
                                        <p:attrNameLst>
                                          <p:attrName>ppt_x</p:attrName>
                                          <p:attrName>ppt_y</p:attrName>
                                        </p:attrNameLst>
                                      </p:cBhvr>
                                      <p:rCtr x="12" y="18"/>
                                    </p:animMotion>
                                  </p:childTnLst>
                                </p:cTn>
                              </p:par>
                              <p:par>
                                <p:cTn id="36" presetID="18" presetClass="entr" presetSubtype="3" fill="hold" nodeType="withEffect">
                                  <p:stCondLst>
                                    <p:cond delay="0"/>
                                  </p:stCondLst>
                                  <p:childTnLst>
                                    <p:set>
                                      <p:cBhvr>
                                        <p:cTn id="37" dur="2000" fill="hold">
                                          <p:stCondLst>
                                            <p:cond delay="0"/>
                                          </p:stCondLst>
                                        </p:cTn>
                                        <p:tgtEl>
                                          <p:spTgt spid="9"/>
                                        </p:tgtEl>
                                        <p:attrNameLst>
                                          <p:attrName>style.visibility</p:attrName>
                                        </p:attrNameLst>
                                      </p:cBhvr>
                                      <p:to>
                                        <p:strVal val="visible"/>
                                      </p:to>
                                    </p:set>
                                    <p:animEffect transition="in" filter="strips(upRight)">
                                      <p:cBhvr>
                                        <p:cTn id="38" dur="2000"/>
                                        <p:tgtEl>
                                          <p:spTgt spid="9"/>
                                        </p:tgtEl>
                                      </p:cBhvr>
                                    </p:animEffect>
                                  </p:childTnLst>
                                </p:cTn>
                              </p:par>
                              <p:par>
                                <p:cTn id="39" presetID="18" presetClass="entr" presetSubtype="3" fill="hold" nodeType="withEffect">
                                  <p:stCondLst>
                                    <p:cond delay="300"/>
                                  </p:stCondLst>
                                  <p:childTnLst>
                                    <p:set>
                                      <p:cBhvr>
                                        <p:cTn id="40" dur="2000" fill="hold">
                                          <p:stCondLst>
                                            <p:cond delay="0"/>
                                          </p:stCondLst>
                                        </p:cTn>
                                        <p:tgtEl>
                                          <p:spTgt spid="10"/>
                                        </p:tgtEl>
                                        <p:attrNameLst>
                                          <p:attrName>style.visibility</p:attrName>
                                        </p:attrNameLst>
                                      </p:cBhvr>
                                      <p:to>
                                        <p:strVal val="visible"/>
                                      </p:to>
                                    </p:set>
                                    <p:animEffect transition="in" filter="strips(upRight)">
                                      <p:cBhvr>
                                        <p:cTn id="41" dur="2000"/>
                                        <p:tgtEl>
                                          <p:spTgt spid="10"/>
                                        </p:tgtEl>
                                      </p:cBhvr>
                                    </p:animEffect>
                                  </p:childTnLst>
                                </p:cTn>
                              </p:par>
                              <p:par>
                                <p:cTn id="42" presetID="27" presetClass="entr" presetSubtype="0" fill="hold" nodeType="withEffect">
                                  <p:stCondLst>
                                    <p:cond delay="900"/>
                                  </p:stCondLst>
                                  <p:iterate type="lt">
                                    <p:tmPct val="100000"/>
                                  </p:iterate>
                                  <p:childTnLst>
                                    <p:set>
                                      <p:cBhvr>
                                        <p:cTn id="43" dur="100" fill="hold">
                                          <p:stCondLst>
                                            <p:cond delay="0"/>
                                          </p:stCondLst>
                                        </p:cTn>
                                        <p:tgtEl>
                                          <p:spTgt spid="4">
                                            <p:txEl>
                                              <p:pRg st="1" end="1"/>
                                            </p:txEl>
                                          </p:spTgt>
                                        </p:tgtEl>
                                        <p:attrNameLst>
                                          <p:attrName>style.visibility</p:attrName>
                                        </p:attrNameLst>
                                      </p:cBhvr>
                                      <p:to>
                                        <p:strVal val="visible"/>
                                      </p:to>
                                    </p:set>
                                    <p:anim calcmode="discrete" valueType="clr">
                                      <p:cBhvr override="childStyle">
                                        <p:cTn id="44" dur="10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5" dur="10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46" dur="100"/>
                                        <p:tgtEl>
                                          <p:spTgt spid="4">
                                            <p:txEl>
                                              <p:pRg st="1" end="1"/>
                                            </p:txEl>
                                          </p:spTgt>
                                        </p:tgtEl>
                                        <p:attrNameLst>
                                          <p:attrName>fill.type</p:attrName>
                                        </p:attrNameLst>
                                      </p:cBhvr>
                                      <p:to>
                                        <p:strVal val="solid"/>
                                      </p:to>
                                    </p:set>
                                  </p:childTnLst>
                                </p:cTn>
                              </p:par>
                              <p:par>
                                <p:cTn id="47" presetID="27" presetClass="entr" presetSubtype="0" fill="hold" nodeType="withEffect">
                                  <p:stCondLst>
                                    <p:cond delay="1300"/>
                                  </p:stCondLst>
                                  <p:iterate type="lt">
                                    <p:tmPct val="100000"/>
                                  </p:iterate>
                                  <p:childTnLst>
                                    <p:set>
                                      <p:cBhvr>
                                        <p:cTn id="48" dur="100" fill="hold">
                                          <p:stCondLst>
                                            <p:cond delay="0"/>
                                          </p:stCondLst>
                                        </p:cTn>
                                        <p:tgtEl>
                                          <p:spTgt spid="4">
                                            <p:txEl>
                                              <p:pRg st="2" end="2"/>
                                            </p:txEl>
                                          </p:spTgt>
                                        </p:tgtEl>
                                        <p:attrNameLst>
                                          <p:attrName>style.visibility</p:attrName>
                                        </p:attrNameLst>
                                      </p:cBhvr>
                                      <p:to>
                                        <p:strVal val="visible"/>
                                      </p:to>
                                    </p:set>
                                    <p:anim calcmode="discrete" valueType="clr">
                                      <p:cBhvr override="childStyle">
                                        <p:cTn id="49" dur="100"/>
                                        <p:tgtEl>
                                          <p:spTgt spid="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0" dur="100"/>
                                        <p:tgtEl>
                                          <p:spTgt spid="4">
                                            <p:txEl>
                                              <p:pRg st="2" end="2"/>
                                            </p:txEl>
                                          </p:spTgt>
                                        </p:tgtEl>
                                        <p:attrNameLst>
                                          <p:attrName>fillcolor</p:attrName>
                                        </p:attrNameLst>
                                      </p:cBhvr>
                                      <p:tavLst>
                                        <p:tav tm="0">
                                          <p:val>
                                            <p:clrVal>
                                              <a:schemeClr val="accent2"/>
                                            </p:clrVal>
                                          </p:val>
                                        </p:tav>
                                        <p:tav tm="50000">
                                          <p:val>
                                            <p:clrVal>
                                              <a:schemeClr val="hlink"/>
                                            </p:clrVal>
                                          </p:val>
                                        </p:tav>
                                      </p:tavLst>
                                    </p:anim>
                                    <p:set>
                                      <p:cBhvr>
                                        <p:cTn id="51" dur="100"/>
                                        <p:tgtEl>
                                          <p:spTgt spid="4">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6" grpId="0" animBg="1"/>
      <p:bldP spid="7" grpId="0"/>
      <p:bldP spid="6" grpId="1" animBg="1"/>
      <p:bldP spid="5"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 name="平行四边形 46"/>
          <p:cNvSpPr/>
          <p:nvPr/>
        </p:nvSpPr>
        <p:spPr>
          <a:xfrm>
            <a:off x="8721090" y="1398905"/>
            <a:ext cx="2923540" cy="786765"/>
          </a:xfrm>
          <a:prstGeom prst="parallelogram">
            <a:avLst/>
          </a:prstGeom>
          <a:gradFill>
            <a:gsLst>
              <a:gs pos="0">
                <a:srgbClr val="59B5E5"/>
              </a:gs>
              <a:gs pos="100000">
                <a:srgbClr val="6097E6"/>
              </a:gs>
            </a:gsLst>
            <a:lin ang="1494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latin typeface="微软雅黑" panose="020B0503020204020204" pitchFamily="34" charset="-122"/>
              <a:ea typeface="微软雅黑" panose="020B0503020204020204" pitchFamily="34" charset="-122"/>
            </a:endParaRPr>
          </a:p>
        </p:txBody>
      </p:sp>
      <p:pic>
        <p:nvPicPr>
          <p:cNvPr id="49" name="图片 48" descr="logo3"/>
          <p:cNvPicPr>
            <a:picLocks noChangeAspect="1"/>
          </p:cNvPicPr>
          <p:nvPr/>
        </p:nvPicPr>
        <p:blipFill>
          <a:blip r:embed="rId1">
            <a:clrChange>
              <a:clrFrom>
                <a:srgbClr val="FFFFFF">
                  <a:alpha val="100000"/>
                </a:srgbClr>
              </a:clrFrom>
              <a:clrTo>
                <a:srgbClr val="FFFFFF">
                  <a:alpha val="100000"/>
                  <a:alpha val="0"/>
                </a:srgbClr>
              </a:clrTo>
            </a:clrChange>
            <a:lum bright="-24000" contrast="-30000"/>
          </a:blip>
          <a:stretch>
            <a:fillRect/>
          </a:stretch>
        </p:blipFill>
        <p:spPr>
          <a:xfrm>
            <a:off x="-178435" y="0"/>
            <a:ext cx="2357755" cy="1513840"/>
          </a:xfrm>
          <a:prstGeom prst="rect">
            <a:avLst/>
          </a:prstGeom>
        </p:spPr>
      </p:pic>
      <p:sp>
        <p:nvSpPr>
          <p:cNvPr id="54" name="五边形 53"/>
          <p:cNvSpPr/>
          <p:nvPr/>
        </p:nvSpPr>
        <p:spPr>
          <a:xfrm>
            <a:off x="1784350" y="826135"/>
            <a:ext cx="2039620" cy="687705"/>
          </a:xfrm>
          <a:prstGeom prst="homePlate">
            <a:avLst/>
          </a:prstGeom>
          <a:gradFill>
            <a:gsLst>
              <a:gs pos="0">
                <a:srgbClr val="6096E6"/>
              </a:gs>
              <a:gs pos="90000">
                <a:srgbClr val="58B6E5"/>
              </a:gs>
            </a:gsLst>
            <a:lin ang="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latin typeface="+mj-ea"/>
                <a:ea typeface="+mj-ea"/>
                <a:cs typeface="+mj-ea"/>
              </a:rPr>
              <a:t>0</a:t>
            </a:r>
            <a:r>
              <a:rPr lang="en-US" sz="2000" b="1">
                <a:latin typeface="+mj-ea"/>
                <a:ea typeface="+mj-ea"/>
                <a:cs typeface="+mj-ea"/>
              </a:rPr>
              <a:t>5 </a:t>
            </a:r>
            <a:r>
              <a:rPr lang="zh-CN" altLang="en-US" sz="2000" b="1">
                <a:latin typeface="+mj-ea"/>
                <a:ea typeface="+mj-ea"/>
                <a:cs typeface="+mj-ea"/>
              </a:rPr>
              <a:t>网站安全性</a:t>
            </a:r>
            <a:endParaRPr lang="zh-CN" altLang="en-US" sz="2000" b="1">
              <a:latin typeface="+mj-ea"/>
              <a:ea typeface="+mj-ea"/>
              <a:cs typeface="+mj-ea"/>
            </a:endParaRPr>
          </a:p>
        </p:txBody>
      </p:sp>
      <p:pic>
        <p:nvPicPr>
          <p:cNvPr id="14" name="图片 13"/>
          <p:cNvPicPr>
            <a:picLocks noChangeAspect="1"/>
          </p:cNvPicPr>
          <p:nvPr/>
        </p:nvPicPr>
        <p:blipFill rotWithShape="1">
          <a:blip r:embed="rId2" cstate="print">
            <a:extLst>
              <a:ext uri="{28A0092B-C50C-407E-A947-70E740481C1C}">
                <a14:useLocalDpi xmlns:a14="http://schemas.microsoft.com/office/drawing/2010/main" val="0"/>
              </a:ext>
            </a:extLst>
          </a:blip>
          <a:srcRect b="10800"/>
          <a:stretch>
            <a:fillRect/>
          </a:stretch>
        </p:blipFill>
        <p:spPr>
          <a:xfrm>
            <a:off x="4212016" y="1513582"/>
            <a:ext cx="3767968" cy="4587974"/>
          </a:xfrm>
          <a:prstGeom prst="rect">
            <a:avLst/>
          </a:prstGeom>
        </p:spPr>
      </p:pic>
      <p:cxnSp>
        <p:nvCxnSpPr>
          <p:cNvPr id="15" name="肘形连接符 14"/>
          <p:cNvCxnSpPr/>
          <p:nvPr/>
        </p:nvCxnSpPr>
        <p:spPr>
          <a:xfrm rot="5400000" flipV="1">
            <a:off x="8032750" y="3865880"/>
            <a:ext cx="824230" cy="707390"/>
          </a:xfrm>
          <a:prstGeom prst="bentConnector3">
            <a:avLst>
              <a:gd name="adj1" fmla="val 50077"/>
            </a:avLst>
          </a:prstGeom>
          <a:ln w="25400" cmpd="sng">
            <a:solidFill>
              <a:srgbClr val="ABB5BE"/>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14" idx="1"/>
          </p:cNvCxnSpPr>
          <p:nvPr/>
        </p:nvCxnSpPr>
        <p:spPr>
          <a:xfrm rot="10800000">
            <a:off x="3541395" y="3063240"/>
            <a:ext cx="669925" cy="743585"/>
          </a:xfrm>
          <a:prstGeom prst="bentConnector2">
            <a:avLst/>
          </a:prstGeom>
          <a:ln w="25400" cmpd="sng">
            <a:solidFill>
              <a:srgbClr val="ABB5BE"/>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8" name="肘形连接符 17"/>
          <p:cNvCxnSpPr/>
          <p:nvPr/>
        </p:nvCxnSpPr>
        <p:spPr>
          <a:xfrm flipV="1">
            <a:off x="7516495" y="1765935"/>
            <a:ext cx="934085" cy="443230"/>
          </a:xfrm>
          <a:prstGeom prst="bentConnector3">
            <a:avLst>
              <a:gd name="adj1" fmla="val 50034"/>
            </a:avLst>
          </a:prstGeom>
          <a:ln w="25400" cmpd="sng">
            <a:solidFill>
              <a:srgbClr val="ABB5BE"/>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9" name="平行四边形 18"/>
          <p:cNvSpPr/>
          <p:nvPr/>
        </p:nvSpPr>
        <p:spPr>
          <a:xfrm>
            <a:off x="8610600" y="1303020"/>
            <a:ext cx="2923540" cy="786765"/>
          </a:xfrm>
          <a:prstGeom prst="parallelogram">
            <a:avLst/>
          </a:prstGeom>
          <a:pattFill prst="pct50">
            <a:fgClr>
              <a:schemeClr val="accent1"/>
            </a:fgClr>
            <a:bgClr>
              <a:schemeClr val="bg1">
                <a:lumMod val="95000"/>
              </a:schemeClr>
            </a:bgClr>
          </a:patt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b="1">
                <a:solidFill>
                  <a:schemeClr val="bg1"/>
                </a:solidFill>
                <a:latin typeface="微软雅黑" panose="020B0503020204020204" pitchFamily="34" charset="-122"/>
                <a:ea typeface="微软雅黑" panose="020B0503020204020204" pitchFamily="34" charset="-122"/>
              </a:rPr>
              <a:t>防止暴力破解</a:t>
            </a:r>
            <a:endParaRPr lang="zh-CN" altLang="en-US" sz="2400" b="1">
              <a:solidFill>
                <a:schemeClr val="bg1"/>
              </a:solidFill>
              <a:latin typeface="微软雅黑" panose="020B0503020204020204" pitchFamily="34" charset="-122"/>
              <a:ea typeface="微软雅黑" panose="020B0503020204020204" pitchFamily="34" charset="-122"/>
            </a:endParaRPr>
          </a:p>
        </p:txBody>
      </p:sp>
      <p:sp>
        <p:nvSpPr>
          <p:cNvPr id="48" name="平行四边形 47"/>
          <p:cNvSpPr/>
          <p:nvPr/>
        </p:nvSpPr>
        <p:spPr>
          <a:xfrm>
            <a:off x="7848600" y="4844415"/>
            <a:ext cx="2923540" cy="786765"/>
          </a:xfrm>
          <a:prstGeom prst="parallelogram">
            <a:avLst/>
          </a:prstGeom>
          <a:gradFill>
            <a:gsLst>
              <a:gs pos="0">
                <a:srgbClr val="59B5E5"/>
              </a:gs>
              <a:gs pos="100000">
                <a:srgbClr val="6097E6"/>
              </a:gs>
            </a:gsLst>
            <a:lin ang="1494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latin typeface="微软雅黑" panose="020B0503020204020204" pitchFamily="34" charset="-122"/>
              <a:ea typeface="微软雅黑" panose="020B0503020204020204" pitchFamily="34" charset="-122"/>
            </a:endParaRPr>
          </a:p>
        </p:txBody>
      </p:sp>
      <p:sp>
        <p:nvSpPr>
          <p:cNvPr id="50" name="平行四边形 49"/>
          <p:cNvSpPr/>
          <p:nvPr/>
        </p:nvSpPr>
        <p:spPr>
          <a:xfrm>
            <a:off x="7738110" y="4748530"/>
            <a:ext cx="2923540" cy="786765"/>
          </a:xfrm>
          <a:prstGeom prst="parallelogram">
            <a:avLst/>
          </a:prstGeom>
          <a:pattFill prst="pct50">
            <a:fgClr>
              <a:schemeClr val="accent1"/>
            </a:fgClr>
            <a:bgClr>
              <a:schemeClr val="bg1">
                <a:lumMod val="95000"/>
              </a:schemeClr>
            </a:bgClr>
          </a:patt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b="1">
                <a:solidFill>
                  <a:schemeClr val="bg1"/>
                </a:solidFill>
                <a:latin typeface="微软雅黑" panose="020B0503020204020204" pitchFamily="34" charset="-122"/>
                <a:ea typeface="微软雅黑" panose="020B0503020204020204" pitchFamily="34" charset="-122"/>
              </a:rPr>
              <a:t>用户隐私保护</a:t>
            </a:r>
            <a:endParaRPr lang="zh-CN" altLang="en-US" sz="2400" b="1">
              <a:solidFill>
                <a:schemeClr val="bg1"/>
              </a:solidFill>
              <a:latin typeface="微软雅黑" panose="020B0503020204020204" pitchFamily="34" charset="-122"/>
              <a:ea typeface="微软雅黑" panose="020B0503020204020204" pitchFamily="34" charset="-122"/>
            </a:endParaRPr>
          </a:p>
        </p:txBody>
      </p:sp>
      <p:sp>
        <p:nvSpPr>
          <p:cNvPr id="51" name="平行四边形 50"/>
          <p:cNvSpPr/>
          <p:nvPr/>
        </p:nvSpPr>
        <p:spPr>
          <a:xfrm>
            <a:off x="838200" y="2089785"/>
            <a:ext cx="3096260" cy="786765"/>
          </a:xfrm>
          <a:prstGeom prst="parallelogram">
            <a:avLst/>
          </a:prstGeom>
          <a:gradFill>
            <a:gsLst>
              <a:gs pos="0">
                <a:srgbClr val="59B5E5"/>
              </a:gs>
              <a:gs pos="100000">
                <a:srgbClr val="6097E6"/>
              </a:gs>
            </a:gsLst>
            <a:lin ang="1494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latin typeface="微软雅黑" panose="020B0503020204020204" pitchFamily="34" charset="-122"/>
              <a:ea typeface="微软雅黑" panose="020B0503020204020204" pitchFamily="34" charset="-122"/>
            </a:endParaRPr>
          </a:p>
        </p:txBody>
      </p:sp>
      <p:sp>
        <p:nvSpPr>
          <p:cNvPr id="52" name="平行四边形 51"/>
          <p:cNvSpPr/>
          <p:nvPr/>
        </p:nvSpPr>
        <p:spPr>
          <a:xfrm>
            <a:off x="727710" y="1993900"/>
            <a:ext cx="3096260" cy="786765"/>
          </a:xfrm>
          <a:prstGeom prst="parallelogram">
            <a:avLst/>
          </a:prstGeom>
          <a:pattFill prst="pct50">
            <a:fgClr>
              <a:schemeClr val="accent1"/>
            </a:fgClr>
            <a:bgClr>
              <a:schemeClr val="bg1">
                <a:lumMod val="95000"/>
              </a:schemeClr>
            </a:bgClr>
          </a:patt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b="1">
                <a:solidFill>
                  <a:schemeClr val="bg1"/>
                </a:solidFill>
                <a:latin typeface="微软雅黑" panose="020B0503020204020204" pitchFamily="34" charset="-122"/>
                <a:ea typeface="微软雅黑" panose="020B0503020204020204" pitchFamily="34" charset="-122"/>
              </a:rPr>
              <a:t>防止</a:t>
            </a:r>
            <a:r>
              <a:rPr lang="en-US" altLang="zh-CN" sz="2400" b="1">
                <a:solidFill>
                  <a:schemeClr val="bg1"/>
                </a:solidFill>
                <a:latin typeface="微软雅黑" panose="020B0503020204020204" pitchFamily="34" charset="-122"/>
                <a:ea typeface="微软雅黑" panose="020B0503020204020204" pitchFamily="34" charset="-122"/>
              </a:rPr>
              <a:t>SQL</a:t>
            </a:r>
            <a:r>
              <a:rPr lang="zh-CN" altLang="en-US" sz="2400" b="1">
                <a:solidFill>
                  <a:schemeClr val="bg1"/>
                </a:solidFill>
                <a:latin typeface="微软雅黑" panose="020B0503020204020204" pitchFamily="34" charset="-122"/>
                <a:ea typeface="微软雅黑" panose="020B0503020204020204" pitchFamily="34" charset="-122"/>
              </a:rPr>
              <a:t>注入式攻击</a:t>
            </a:r>
            <a:endParaRPr lang="zh-CN" altLang="en-US" sz="24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par>
                                <p:cTn id="8" presetID="42"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18" presetClass="entr" presetSubtype="9"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strips(upLeft)">
                                      <p:cBhvr>
                                        <p:cTn id="16" dur="500"/>
                                        <p:tgtEl>
                                          <p:spTgt spid="17"/>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down)">
                                      <p:cBhvr>
                                        <p:cTn id="20" dur="500"/>
                                        <p:tgtEl>
                                          <p:spTgt spid="52"/>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down)">
                                      <p:cBhvr>
                                        <p:cTn id="23" dur="500"/>
                                        <p:tgtEl>
                                          <p:spTgt spid="51"/>
                                        </p:tgtEl>
                                      </p:cBhvr>
                                    </p:animEffect>
                                  </p:childTnLst>
                                </p:cTn>
                              </p:par>
                            </p:childTnLst>
                          </p:cTn>
                        </p:par>
                        <p:par>
                          <p:cTn id="24" fill="hold">
                            <p:stCondLst>
                              <p:cond delay="1500"/>
                            </p:stCondLst>
                            <p:childTnLst>
                              <p:par>
                                <p:cTn id="25" presetID="18" presetClass="entr" presetSubtype="3"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strips(upRight)">
                                      <p:cBhvr>
                                        <p:cTn id="27" dur="500"/>
                                        <p:tgtEl>
                                          <p:spTgt spid="18"/>
                                        </p:tgtEl>
                                      </p:cBhvr>
                                    </p:animEffec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left)">
                                      <p:cBhvr>
                                        <p:cTn id="31" dur="500"/>
                                        <p:tgtEl>
                                          <p:spTgt spid="4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par>
                          <p:cTn id="35" fill="hold">
                            <p:stCondLst>
                              <p:cond delay="2500"/>
                            </p:stCondLst>
                            <p:childTnLst>
                              <p:par>
                                <p:cTn id="36" presetID="18" presetClass="entr" presetSubtype="6"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strips(downRight)">
                                      <p:cBhvr>
                                        <p:cTn id="38" dur="500"/>
                                        <p:tgtEl>
                                          <p:spTgt spid="15"/>
                                        </p:tgtEl>
                                      </p:cBhvr>
                                    </p:animEffect>
                                  </p:childTnLst>
                                </p:cTn>
                              </p:par>
                            </p:childTnLst>
                          </p:cTn>
                        </p:par>
                        <p:par>
                          <p:cTn id="39" fill="hold">
                            <p:stCondLst>
                              <p:cond delay="3000"/>
                            </p:stCondLst>
                            <p:childTnLst>
                              <p:par>
                                <p:cTn id="40" presetID="22" presetClass="entr" presetSubtype="1" fill="hold" grpId="0" nodeType="after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up)">
                                      <p:cBhvr>
                                        <p:cTn id="42" dur="500"/>
                                        <p:tgtEl>
                                          <p:spTgt spid="50"/>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wipe(up)">
                                      <p:cBhvr>
                                        <p:cTn id="4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2" grpId="0" animBg="1"/>
      <p:bldP spid="51" grpId="0" animBg="1"/>
      <p:bldP spid="47" grpId="0" animBg="1"/>
      <p:bldP spid="19" grpId="0" animBg="1"/>
      <p:bldP spid="50" grpId="0" animBg="1"/>
      <p:bldP spid="4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 name="图片 48" descr="logo3"/>
          <p:cNvPicPr>
            <a:picLocks noChangeAspect="1"/>
          </p:cNvPicPr>
          <p:nvPr/>
        </p:nvPicPr>
        <p:blipFill>
          <a:blip r:embed="rId1">
            <a:clrChange>
              <a:clrFrom>
                <a:srgbClr val="FFFFFF">
                  <a:alpha val="100000"/>
                </a:srgbClr>
              </a:clrFrom>
              <a:clrTo>
                <a:srgbClr val="FFFFFF">
                  <a:alpha val="100000"/>
                  <a:alpha val="0"/>
                </a:srgbClr>
              </a:clrTo>
            </a:clrChange>
            <a:lum bright="-24000" contrast="-30000"/>
          </a:blip>
          <a:stretch>
            <a:fillRect/>
          </a:stretch>
        </p:blipFill>
        <p:spPr>
          <a:xfrm>
            <a:off x="-178435" y="0"/>
            <a:ext cx="2357755" cy="1513840"/>
          </a:xfrm>
          <a:prstGeom prst="rect">
            <a:avLst/>
          </a:prstGeom>
        </p:spPr>
      </p:pic>
      <p:sp>
        <p:nvSpPr>
          <p:cNvPr id="54" name="五边形 53"/>
          <p:cNvSpPr/>
          <p:nvPr/>
        </p:nvSpPr>
        <p:spPr>
          <a:xfrm>
            <a:off x="1784350" y="826135"/>
            <a:ext cx="2039620" cy="687705"/>
          </a:xfrm>
          <a:prstGeom prst="homePlate">
            <a:avLst/>
          </a:prstGeom>
          <a:gradFill>
            <a:gsLst>
              <a:gs pos="0">
                <a:srgbClr val="6096E6"/>
              </a:gs>
              <a:gs pos="90000">
                <a:srgbClr val="58B6E5"/>
              </a:gs>
            </a:gsLst>
            <a:lin ang="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latin typeface="+mj-ea"/>
                <a:ea typeface="+mj-ea"/>
                <a:cs typeface="+mj-ea"/>
              </a:rPr>
              <a:t>0</a:t>
            </a:r>
            <a:r>
              <a:rPr lang="en-US" sz="2000" b="1">
                <a:latin typeface="+mj-ea"/>
                <a:ea typeface="+mj-ea"/>
                <a:cs typeface="+mj-ea"/>
              </a:rPr>
              <a:t>5 </a:t>
            </a:r>
            <a:r>
              <a:rPr lang="zh-CN" altLang="en-US" sz="2000" b="1">
                <a:latin typeface="+mj-ea"/>
                <a:ea typeface="+mj-ea"/>
                <a:cs typeface="+mj-ea"/>
              </a:rPr>
              <a:t>网站安全性</a:t>
            </a:r>
            <a:endParaRPr lang="zh-CN" altLang="en-US" sz="2000" b="1">
              <a:latin typeface="+mj-ea"/>
              <a:ea typeface="+mj-ea"/>
              <a:cs typeface="+mj-ea"/>
            </a:endParaRPr>
          </a:p>
        </p:txBody>
      </p:sp>
      <p:pic>
        <p:nvPicPr>
          <p:cNvPr id="3" name="图片 2" descr="C:\Users\Administrator\Desktop\图片1.png图片1"/>
          <p:cNvPicPr>
            <a:picLocks noChangeAspect="1"/>
          </p:cNvPicPr>
          <p:nvPr/>
        </p:nvPicPr>
        <p:blipFill>
          <a:blip r:embed="rId2"/>
          <a:srcRect/>
          <a:stretch>
            <a:fillRect/>
          </a:stretch>
        </p:blipFill>
        <p:spPr>
          <a:xfrm>
            <a:off x="3823653" y="2035810"/>
            <a:ext cx="4705350" cy="4064635"/>
          </a:xfrm>
          <a:prstGeom prst="rect">
            <a:avLst/>
          </a:prstGeom>
          <a:ln w="12700">
            <a:solidFill>
              <a:srgbClr val="0249BB">
                <a:alpha val="43000"/>
              </a:srgbClr>
            </a:solidFill>
          </a:ln>
        </p:spPr>
      </p:pic>
      <p:sp>
        <p:nvSpPr>
          <p:cNvPr id="7" name="矩形 6"/>
          <p:cNvSpPr/>
          <p:nvPr/>
        </p:nvSpPr>
        <p:spPr>
          <a:xfrm>
            <a:off x="3817620" y="2035810"/>
            <a:ext cx="4711700" cy="4065270"/>
          </a:xfrm>
          <a:prstGeom prst="rect">
            <a:avLst/>
          </a:prstGeom>
          <a:solidFill>
            <a:schemeClr val="bg1">
              <a:lumMod val="5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3">
            <a:lum bright="-24000" contrast="12000"/>
          </a:blip>
          <a:stretch>
            <a:fillRect/>
          </a:stretch>
        </p:blipFill>
        <p:spPr>
          <a:xfrm>
            <a:off x="4340860" y="4554855"/>
            <a:ext cx="3671570" cy="630555"/>
          </a:xfrm>
          <a:prstGeom prst="rect">
            <a:avLst/>
          </a:prstGeom>
        </p:spPr>
      </p:pic>
      <p:sp>
        <p:nvSpPr>
          <p:cNvPr id="8" name="文本框 7"/>
          <p:cNvSpPr txBox="1"/>
          <p:nvPr/>
        </p:nvSpPr>
        <p:spPr>
          <a:xfrm>
            <a:off x="4546600" y="3084195"/>
            <a:ext cx="1831975" cy="398780"/>
          </a:xfrm>
          <a:prstGeom prst="rect">
            <a:avLst/>
          </a:prstGeom>
          <a:noFill/>
        </p:spPr>
        <p:txBody>
          <a:bodyPr wrap="none" rtlCol="0">
            <a:spAutoFit/>
          </a:bodyPr>
          <a:p>
            <a:r>
              <a:rPr lang="en-US" altLang="zh-CN" sz="2000">
                <a:solidFill>
                  <a:schemeClr val="bg1">
                    <a:lumMod val="50000"/>
                  </a:schemeClr>
                </a:solidFill>
              </a:rPr>
              <a:t>zqw' or 1 = 1 #</a:t>
            </a:r>
            <a:endParaRPr lang="en-US" altLang="zh-CN" sz="2000">
              <a:solidFill>
                <a:schemeClr val="bg1">
                  <a:lumMod val="50000"/>
                </a:schemeClr>
              </a:solidFill>
            </a:endParaRPr>
          </a:p>
        </p:txBody>
      </p:sp>
      <p:sp>
        <p:nvSpPr>
          <p:cNvPr id="9" name="文本框 8"/>
          <p:cNvSpPr txBox="1"/>
          <p:nvPr/>
        </p:nvSpPr>
        <p:spPr>
          <a:xfrm>
            <a:off x="4562475" y="3869055"/>
            <a:ext cx="1290320" cy="706755"/>
          </a:xfrm>
          <a:prstGeom prst="rect">
            <a:avLst/>
          </a:prstGeom>
          <a:noFill/>
        </p:spPr>
        <p:txBody>
          <a:bodyPr wrap="square" rtlCol="0">
            <a:spAutoFit/>
          </a:bodyPr>
          <a:p>
            <a:pPr algn="l"/>
            <a:r>
              <a:rPr lang="zh-CN" altLang="en-US" sz="2000">
                <a:solidFill>
                  <a:schemeClr val="bg1">
                    <a:lumMod val="50000"/>
                  </a:schemeClr>
                </a:solidFill>
              </a:rPr>
              <a:t>●</a:t>
            </a:r>
            <a:r>
              <a:rPr lang="zh-CN" altLang="en-US" sz="2000">
                <a:solidFill>
                  <a:schemeClr val="bg1">
                    <a:lumMod val="50000"/>
                  </a:schemeClr>
                </a:solidFill>
                <a:sym typeface="+mn-ea"/>
              </a:rPr>
              <a:t>●●●●●</a:t>
            </a:r>
            <a:endParaRPr lang="zh-CN" altLang="en-US" sz="2000">
              <a:solidFill>
                <a:schemeClr val="bg1">
                  <a:lumMod val="50000"/>
                </a:schemeClr>
              </a:solidFill>
            </a:endParaRPr>
          </a:p>
          <a:p>
            <a:endParaRPr lang="zh-CN" altLang="en-US" sz="2000">
              <a:solidFill>
                <a:schemeClr val="bg1">
                  <a:lumMod val="50000"/>
                </a:schemeClr>
              </a:solidFill>
            </a:endParaRPr>
          </a:p>
        </p:txBody>
      </p:sp>
      <p:pic>
        <p:nvPicPr>
          <p:cNvPr id="6" name="图片 5"/>
          <p:cNvPicPr>
            <a:picLocks noChangeAspect="1"/>
          </p:cNvPicPr>
          <p:nvPr/>
        </p:nvPicPr>
        <p:blipFill>
          <a:blip r:embed="rId4"/>
          <a:stretch>
            <a:fillRect/>
          </a:stretch>
        </p:blipFill>
        <p:spPr>
          <a:xfrm>
            <a:off x="4749165" y="3131185"/>
            <a:ext cx="3140710" cy="1873885"/>
          </a:xfrm>
          <a:prstGeom prst="rect">
            <a:avLst/>
          </a:prstGeom>
        </p:spPr>
      </p:pic>
      <p:sp>
        <p:nvSpPr>
          <p:cNvPr id="51" name="平行四边形 50"/>
          <p:cNvSpPr/>
          <p:nvPr/>
        </p:nvSpPr>
        <p:spPr>
          <a:xfrm>
            <a:off x="4956175" y="931545"/>
            <a:ext cx="2668905" cy="678180"/>
          </a:xfrm>
          <a:prstGeom prst="parallelogram">
            <a:avLst/>
          </a:prstGeom>
          <a:gradFill>
            <a:gsLst>
              <a:gs pos="0">
                <a:srgbClr val="59B5E5"/>
              </a:gs>
              <a:gs pos="100000">
                <a:srgbClr val="6097E6"/>
              </a:gs>
            </a:gsLst>
            <a:lin ang="1494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latin typeface="微软雅黑" panose="020B0503020204020204" pitchFamily="34" charset="-122"/>
              <a:ea typeface="微软雅黑" panose="020B0503020204020204" pitchFamily="34" charset="-122"/>
            </a:endParaRPr>
          </a:p>
        </p:txBody>
      </p:sp>
      <p:sp>
        <p:nvSpPr>
          <p:cNvPr id="52" name="平行四边形 51"/>
          <p:cNvSpPr/>
          <p:nvPr/>
        </p:nvSpPr>
        <p:spPr>
          <a:xfrm>
            <a:off x="4845685" y="835660"/>
            <a:ext cx="2668905" cy="678180"/>
          </a:xfrm>
          <a:prstGeom prst="parallelogram">
            <a:avLst/>
          </a:prstGeom>
          <a:pattFill prst="pct50">
            <a:fgClr>
              <a:schemeClr val="accent1"/>
            </a:fgClr>
            <a:bgClr>
              <a:schemeClr val="bg1">
                <a:lumMod val="95000"/>
              </a:schemeClr>
            </a:bgClr>
          </a:patt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a:solidFill>
                  <a:schemeClr val="bg1"/>
                </a:solidFill>
                <a:latin typeface="微软雅黑" panose="020B0503020204020204" pitchFamily="34" charset="-122"/>
                <a:ea typeface="微软雅黑" panose="020B0503020204020204" pitchFamily="34" charset="-122"/>
              </a:rPr>
              <a:t>注入式攻击原理</a:t>
            </a:r>
            <a:endParaRPr lang="zh-CN" altLang="en-US" sz="2000" b="1">
              <a:solidFill>
                <a:schemeClr val="bg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663419" y="-173"/>
            <a:ext cx="3528392" cy="372217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fade">
                                      <p:cBhvr>
                                        <p:cTn id="14" dur="500"/>
                                        <p:tgtEl>
                                          <p:spTgt spid="52"/>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grpId="0" nodeType="clickEffect">
                                  <p:stCondLst>
                                    <p:cond delay="0"/>
                                  </p:stCondLst>
                                  <p:iterate type="lt">
                                    <p:tmPct val="50000"/>
                                  </p:iterate>
                                  <p:childTnLst>
                                    <p:set>
                                      <p:cBhvr>
                                        <p:cTn id="25" dur="200" fill="hold">
                                          <p:stCondLst>
                                            <p:cond delay="0"/>
                                          </p:stCondLst>
                                        </p:cTn>
                                        <p:tgtEl>
                                          <p:spTgt spid="8"/>
                                        </p:tgtEl>
                                        <p:attrNameLst>
                                          <p:attrName>style.visibility</p:attrName>
                                        </p:attrNameLst>
                                      </p:cBhvr>
                                      <p:to>
                                        <p:strVal val="visible"/>
                                      </p:to>
                                    </p:set>
                                    <p:anim calcmode="discrete" valueType="clr">
                                      <p:cBhvr override="childStyle">
                                        <p:cTn id="26" dur="200"/>
                                        <p:tgtEl>
                                          <p:spTgt spid="8"/>
                                        </p:tgtEl>
                                        <p:attrNameLst>
                                          <p:attrName>style.color</p:attrName>
                                        </p:attrNameLst>
                                      </p:cBhvr>
                                      <p:tavLst>
                                        <p:tav tm="0">
                                          <p:val>
                                            <p:clrVal>
                                              <a:srgbClr val="a9b3bb"/>
                                            </p:clrVal>
                                          </p:val>
                                        </p:tav>
                                        <p:tav tm="50000">
                                          <p:val>
                                            <p:clrVal>
                                              <a:schemeClr val="tx1"/>
                                            </p:clrVal>
                                          </p:val>
                                        </p:tav>
                                      </p:tavLst>
                                    </p:anim>
                                    <p:anim calcmode="discrete" valueType="clr">
                                      <p:cBhvr>
                                        <p:cTn id="27" dur="200"/>
                                        <p:tgtEl>
                                          <p:spTgt spid="8"/>
                                        </p:tgtEl>
                                        <p:attrNameLst>
                                          <p:attrName>fillcolor</p:attrName>
                                        </p:attrNameLst>
                                      </p:cBhvr>
                                      <p:tavLst>
                                        <p:tav tm="0">
                                          <p:val>
                                            <p:clrVal>
                                              <a:schemeClr val="accent2"/>
                                            </p:clrVal>
                                          </p:val>
                                        </p:tav>
                                        <p:tav tm="50000">
                                          <p:val>
                                            <p:clrVal>
                                              <a:schemeClr val="hlink"/>
                                            </p:clrVal>
                                          </p:val>
                                        </p:tav>
                                      </p:tavLst>
                                    </p:anim>
                                    <p:set>
                                      <p:cBhvr>
                                        <p:cTn id="28" dur="200"/>
                                        <p:tgtEl>
                                          <p:spTgt spid="8"/>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nodeType="clickEffect">
                                  <p:stCondLst>
                                    <p:cond delay="0"/>
                                  </p:stCondLst>
                                  <p:iterate type="lt">
                                    <p:tmPct val="50000"/>
                                  </p:iterate>
                                  <p:childTnLst>
                                    <p:set>
                                      <p:cBhvr>
                                        <p:cTn id="32" dur="200" fill="hold">
                                          <p:stCondLst>
                                            <p:cond delay="0"/>
                                          </p:stCondLst>
                                        </p:cTn>
                                        <p:tgtEl>
                                          <p:spTgt spid="9">
                                            <p:txEl>
                                              <p:pRg st="0" end="0"/>
                                            </p:txEl>
                                          </p:spTgt>
                                        </p:tgtEl>
                                        <p:attrNameLst>
                                          <p:attrName>style.visibility</p:attrName>
                                        </p:attrNameLst>
                                      </p:cBhvr>
                                      <p:to>
                                        <p:strVal val="visible"/>
                                      </p:to>
                                    </p:set>
                                    <p:anim calcmode="discrete" valueType="clr">
                                      <p:cBhvr override="childStyle">
                                        <p:cTn id="33" dur="200"/>
                                        <p:tgtEl>
                                          <p:spTgt spid="9">
                                            <p:txEl>
                                              <p:pRg st="0" end="0"/>
                                            </p:txEl>
                                          </p:spTgt>
                                        </p:tgtEl>
                                        <p:attrNameLst>
                                          <p:attrName>style.color</p:attrName>
                                        </p:attrNameLst>
                                      </p:cBhvr>
                                      <p:tavLst>
                                        <p:tav tm="0">
                                          <p:val>
                                            <p:clrVal>
                                              <a:srgbClr val="a9b3bb"/>
                                            </p:clrVal>
                                          </p:val>
                                        </p:tav>
                                        <p:tav tm="50000">
                                          <p:val>
                                            <p:clrVal>
                                              <a:schemeClr val="tx1"/>
                                            </p:clrVal>
                                          </p:val>
                                        </p:tav>
                                      </p:tavLst>
                                    </p:anim>
                                    <p:anim calcmode="discrete" valueType="clr">
                                      <p:cBhvr>
                                        <p:cTn id="34" dur="200"/>
                                        <p:tgtEl>
                                          <p:spTgt spid="9">
                                            <p:txEl>
                                              <p:pRg st="0" end="0"/>
                                            </p:txEl>
                                          </p:spTgt>
                                        </p:tgtEl>
                                        <p:attrNameLst>
                                          <p:attrName>fillcolor</p:attrName>
                                        </p:attrNameLst>
                                      </p:cBhvr>
                                      <p:tavLst>
                                        <p:tav tm="0">
                                          <p:val>
                                            <p:clrVal>
                                              <a:schemeClr val="accent2"/>
                                            </p:clrVal>
                                          </p:val>
                                        </p:tav>
                                        <p:tav tm="50000">
                                          <p:val>
                                            <p:clrVal>
                                              <a:schemeClr val="hlink"/>
                                            </p:clrVal>
                                          </p:val>
                                        </p:tav>
                                      </p:tavLst>
                                    </p:anim>
                                    <p:set>
                                      <p:cBhvr>
                                        <p:cTn id="35" dur="200"/>
                                        <p:tgtEl>
                                          <p:spTgt spid="9">
                                            <p:txEl>
                                              <p:pRg st="0" end="0"/>
                                            </p:txEl>
                                          </p:spTgt>
                                        </p:tgtEl>
                                        <p:attrNameLst>
                                          <p:attrName>fill.type</p:attrName>
                                        </p:attrNameLst>
                                      </p:cBhvr>
                                      <p:to>
                                        <p:strVal val="solid"/>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childTnLst>
                                </p:cTn>
                              </p:par>
                            </p:childTnLst>
                          </p:cTn>
                        </p:par>
                        <p:par>
                          <p:cTn id="40" fill="hold">
                            <p:stCondLst>
                              <p:cond delay="0"/>
                            </p:stCondLst>
                            <p:childTnLst>
                              <p:par>
                                <p:cTn id="41" presetID="1" presetClass="exit" presetSubtype="0" fill="hold" nodeType="afterEffect">
                                  <p:stCondLst>
                                    <p:cond delay="0"/>
                                  </p:stCondLst>
                                  <p:childTnLst>
                                    <p:set>
                                      <p:cBhvr>
                                        <p:cTn id="42" dur="1" fill="hold">
                                          <p:stCondLst>
                                            <p:cond delay="0"/>
                                          </p:stCondLst>
                                        </p:cTn>
                                        <p:tgtEl>
                                          <p:spTgt spid="4"/>
                                        </p:tgtEl>
                                        <p:attrNameLst>
                                          <p:attrName>style.visibility</p:attrName>
                                        </p:attrNameLst>
                                      </p:cBhvr>
                                      <p:to>
                                        <p:strVal val="hidden"/>
                                      </p:to>
                                    </p:set>
                                  </p:childTnLst>
                                </p:cTn>
                              </p:par>
                            </p:childTnLst>
                          </p:cTn>
                        </p:par>
                        <p:par>
                          <p:cTn id="43" fill="hold">
                            <p:stCondLst>
                              <p:cond delay="0"/>
                            </p:stCondLst>
                            <p:childTnLst>
                              <p:par>
                                <p:cTn id="44" presetID="10" presetClass="entr" presetSubtype="0"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childTnLst>
                          </p:cTn>
                        </p:par>
                        <p:par>
                          <p:cTn id="47" fill="hold">
                            <p:stCondLst>
                              <p:cond delay="500"/>
                            </p:stCondLst>
                            <p:childTnLst>
                              <p:par>
                                <p:cTn id="48" presetID="1" presetClass="entr" presetSubtype="0" fill="hold" nodeType="afterEffect">
                                  <p:stCondLst>
                                    <p:cond delay="0"/>
                                  </p:stCondLst>
                                  <p:childTnLst>
                                    <p:set>
                                      <p:cBhvr>
                                        <p:cTn id="4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8" grpId="0"/>
      <p:bldP spid="7" grpId="0" bldLvl="0" animBg="1"/>
      <p:bldP spid="52" grpId="1" animBg="1"/>
      <p:bldP spid="51"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 name="图片 48" descr="logo3"/>
          <p:cNvPicPr>
            <a:picLocks noChangeAspect="1"/>
          </p:cNvPicPr>
          <p:nvPr/>
        </p:nvPicPr>
        <p:blipFill>
          <a:blip r:embed="rId1">
            <a:clrChange>
              <a:clrFrom>
                <a:srgbClr val="FFFFFF">
                  <a:alpha val="100000"/>
                </a:srgbClr>
              </a:clrFrom>
              <a:clrTo>
                <a:srgbClr val="FFFFFF">
                  <a:alpha val="100000"/>
                  <a:alpha val="0"/>
                </a:srgbClr>
              </a:clrTo>
            </a:clrChange>
            <a:lum bright="-24000" contrast="-30000"/>
          </a:blip>
          <a:stretch>
            <a:fillRect/>
          </a:stretch>
        </p:blipFill>
        <p:spPr>
          <a:xfrm>
            <a:off x="-178435" y="0"/>
            <a:ext cx="2357755" cy="1513840"/>
          </a:xfrm>
          <a:prstGeom prst="rect">
            <a:avLst/>
          </a:prstGeom>
        </p:spPr>
      </p:pic>
      <p:sp>
        <p:nvSpPr>
          <p:cNvPr id="54" name="五边形 53"/>
          <p:cNvSpPr/>
          <p:nvPr/>
        </p:nvSpPr>
        <p:spPr>
          <a:xfrm>
            <a:off x="1784350" y="826135"/>
            <a:ext cx="2039620" cy="687705"/>
          </a:xfrm>
          <a:prstGeom prst="homePlate">
            <a:avLst/>
          </a:prstGeom>
          <a:gradFill>
            <a:gsLst>
              <a:gs pos="0">
                <a:srgbClr val="6096E6"/>
              </a:gs>
              <a:gs pos="90000">
                <a:srgbClr val="58B6E5"/>
              </a:gs>
            </a:gsLst>
            <a:lin ang="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latin typeface="+mj-ea"/>
                <a:ea typeface="+mj-ea"/>
                <a:cs typeface="+mj-ea"/>
              </a:rPr>
              <a:t>0</a:t>
            </a:r>
            <a:r>
              <a:rPr lang="en-US" sz="2000" b="1">
                <a:latin typeface="+mj-ea"/>
                <a:ea typeface="+mj-ea"/>
                <a:cs typeface="+mj-ea"/>
              </a:rPr>
              <a:t>5 </a:t>
            </a:r>
            <a:r>
              <a:rPr lang="zh-CN" altLang="en-US" sz="2000" b="1">
                <a:latin typeface="+mj-ea"/>
                <a:ea typeface="+mj-ea"/>
                <a:cs typeface="+mj-ea"/>
              </a:rPr>
              <a:t>网站安全性</a:t>
            </a:r>
            <a:endParaRPr lang="zh-CN" altLang="en-US" sz="2000" b="1">
              <a:latin typeface="+mj-ea"/>
              <a:ea typeface="+mj-ea"/>
              <a:cs typeface="+mj-ea"/>
            </a:endParaRPr>
          </a:p>
        </p:txBody>
      </p:sp>
      <p:pic>
        <p:nvPicPr>
          <p:cNvPr id="5" name="图片 4" descr="C:\Users\Administrator\Desktop\9d82d158ccbf6c81f9d13a2bb23eb13532fa400a.jpg.png9d82d158ccbf6c81f9d13a2bb23eb13532fa400a.jpg"/>
          <p:cNvPicPr>
            <a:picLocks noChangeAspect="1"/>
          </p:cNvPicPr>
          <p:nvPr/>
        </p:nvPicPr>
        <p:blipFill rotWithShape="1">
          <a:blip r:embed="rId2"/>
          <a:srcRect/>
          <a:stretch>
            <a:fillRect/>
          </a:stretch>
        </p:blipFill>
        <p:spPr>
          <a:xfrm>
            <a:off x="8373110" y="826135"/>
            <a:ext cx="3565525" cy="2680970"/>
          </a:xfrm>
          <a:prstGeom prst="parallelogram">
            <a:avLst>
              <a:gd name="adj" fmla="val 20535"/>
            </a:avLst>
          </a:prstGeom>
        </p:spPr>
      </p:pic>
      <p:pic>
        <p:nvPicPr>
          <p:cNvPr id="3" name="图片 2" descr="C:\Users\Administrator\Desktop\u=560280435,2357645855&amp;fm=26&amp;gp=0.pngu=560280435,2357645855&amp;fm=26&amp;gp=0"/>
          <p:cNvPicPr>
            <a:picLocks noChangeAspect="1"/>
          </p:cNvPicPr>
          <p:nvPr/>
        </p:nvPicPr>
        <p:blipFill rotWithShape="1">
          <a:blip r:embed="rId3"/>
          <a:srcRect/>
          <a:stretch>
            <a:fillRect/>
          </a:stretch>
        </p:blipFill>
        <p:spPr>
          <a:xfrm>
            <a:off x="7787640" y="3707765"/>
            <a:ext cx="3566160" cy="2680970"/>
          </a:xfrm>
          <a:prstGeom prst="parallelogram">
            <a:avLst>
              <a:gd name="adj" fmla="val 20535"/>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 y="3186892"/>
            <a:ext cx="3528392" cy="3722171"/>
          </a:xfrm>
          <a:prstGeom prst="rect">
            <a:avLst/>
          </a:prstGeom>
        </p:spPr>
      </p:pic>
      <p:sp>
        <p:nvSpPr>
          <p:cNvPr id="51" name="平行四边形 50"/>
          <p:cNvSpPr/>
          <p:nvPr/>
        </p:nvSpPr>
        <p:spPr>
          <a:xfrm>
            <a:off x="4956175" y="931545"/>
            <a:ext cx="2668905" cy="678180"/>
          </a:xfrm>
          <a:prstGeom prst="parallelogram">
            <a:avLst/>
          </a:prstGeom>
          <a:gradFill>
            <a:gsLst>
              <a:gs pos="0">
                <a:srgbClr val="59B5E5"/>
              </a:gs>
              <a:gs pos="100000">
                <a:srgbClr val="6097E6"/>
              </a:gs>
            </a:gsLst>
            <a:lin ang="1494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latin typeface="微软雅黑" panose="020B0503020204020204" pitchFamily="34" charset="-122"/>
              <a:ea typeface="微软雅黑" panose="020B0503020204020204" pitchFamily="34" charset="-122"/>
            </a:endParaRPr>
          </a:p>
        </p:txBody>
      </p:sp>
      <p:sp>
        <p:nvSpPr>
          <p:cNvPr id="52" name="平行四边形 51"/>
          <p:cNvSpPr/>
          <p:nvPr/>
        </p:nvSpPr>
        <p:spPr>
          <a:xfrm>
            <a:off x="4845685" y="835660"/>
            <a:ext cx="2668905" cy="678180"/>
          </a:xfrm>
          <a:prstGeom prst="parallelogram">
            <a:avLst/>
          </a:prstGeom>
          <a:pattFill prst="pct50">
            <a:fgClr>
              <a:schemeClr val="accent1"/>
            </a:fgClr>
            <a:bgClr>
              <a:schemeClr val="bg1">
                <a:lumMod val="95000"/>
              </a:schemeClr>
            </a:bgClr>
          </a:patt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solidFill>
                  <a:schemeClr val="bg1"/>
                </a:solidFill>
                <a:latin typeface="微软雅黑" panose="020B0503020204020204" pitchFamily="34" charset="-122"/>
                <a:ea typeface="微软雅黑" panose="020B0503020204020204" pitchFamily="34" charset="-122"/>
              </a:rPr>
              <a:t>PDO</a:t>
            </a:r>
            <a:r>
              <a:rPr lang="zh-CN" altLang="en-US" sz="2000" b="1">
                <a:solidFill>
                  <a:schemeClr val="bg1"/>
                </a:solidFill>
                <a:latin typeface="微软雅黑" panose="020B0503020204020204" pitchFamily="34" charset="-122"/>
                <a:ea typeface="微软雅黑" panose="020B0503020204020204" pitchFamily="34" charset="-122"/>
              </a:rPr>
              <a:t>数据预处理</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441704" y="1609971"/>
            <a:ext cx="1954381" cy="2215991"/>
          </a:xfrm>
          <a:prstGeom prst="rect">
            <a:avLst/>
          </a:prstGeom>
          <a:noFill/>
        </p:spPr>
        <p:txBody>
          <a:bodyPr wrap="none" rtlCol="0">
            <a:spAutoFit/>
          </a:bodyPr>
          <a:p>
            <a:r>
              <a:rPr lang="zh-CN" altLang="en-US" sz="13800" dirty="0">
                <a:latin typeface="思源黑体 CN Heavy" panose="020B0A00000000000000" pitchFamily="34" charset="-122"/>
                <a:ea typeface="思源黑体 CN Heavy" panose="020B0A00000000000000" pitchFamily="34" charset="-122"/>
              </a:rPr>
              <a:t>“</a:t>
            </a:r>
            <a:endParaRPr lang="zh-CN" altLang="en-US" sz="13800" dirty="0">
              <a:latin typeface="思源黑体 CN Heavy" panose="020B0A00000000000000" pitchFamily="34" charset="-122"/>
              <a:ea typeface="思源黑体 CN Heavy" panose="020B0A00000000000000" pitchFamily="34" charset="-122"/>
            </a:endParaRPr>
          </a:p>
        </p:txBody>
      </p:sp>
      <p:sp>
        <p:nvSpPr>
          <p:cNvPr id="9" name="文本框 8"/>
          <p:cNvSpPr txBox="1"/>
          <p:nvPr/>
        </p:nvSpPr>
        <p:spPr>
          <a:xfrm>
            <a:off x="3823970" y="2155190"/>
            <a:ext cx="4132580" cy="3692525"/>
          </a:xfrm>
          <a:prstGeom prst="rect">
            <a:avLst/>
          </a:prstGeom>
          <a:noFill/>
        </p:spPr>
        <p:txBody>
          <a:bodyPr wrap="none" rtlCol="0">
            <a:spAutoFit/>
          </a:bodyPr>
          <a:p>
            <a:pPr algn="l"/>
            <a:r>
              <a:rPr lang="zh-CN" altLang="en-US"/>
              <a:t>我们用于应对这一种恶意攻击的方法是</a:t>
            </a:r>
            <a:endParaRPr lang="zh-CN" altLang="en-US"/>
          </a:p>
          <a:p>
            <a:pPr algn="l"/>
            <a:r>
              <a:rPr lang="en-US" altLang="zh-CN"/>
              <a:t>PDO</a:t>
            </a:r>
            <a:r>
              <a:rPr lang="zh-CN" altLang="en-US"/>
              <a:t>数据预处理技术。</a:t>
            </a:r>
            <a:endParaRPr lang="zh-CN" altLang="en-US"/>
          </a:p>
          <a:p>
            <a:pPr algn="l"/>
            <a:endParaRPr lang="zh-CN" altLang="en-US"/>
          </a:p>
          <a:p>
            <a:pPr algn="l"/>
            <a:r>
              <a:rPr lang="zh-CN" altLang="en-US"/>
              <a:t>在所有涉及登陆</a:t>
            </a:r>
            <a:r>
              <a:rPr lang="en-US" altLang="zh-CN"/>
              <a:t>/</a:t>
            </a:r>
            <a:r>
              <a:rPr lang="zh-CN" altLang="en-US"/>
              <a:t>注册的</a:t>
            </a:r>
            <a:r>
              <a:rPr lang="en-US" altLang="zh-CN"/>
              <a:t>SQL</a:t>
            </a:r>
            <a:r>
              <a:rPr lang="zh-CN" altLang="en-US"/>
              <a:t>语句之中，</a:t>
            </a:r>
            <a:endParaRPr lang="zh-CN" altLang="en-US"/>
          </a:p>
          <a:p>
            <a:pPr algn="l"/>
            <a:r>
              <a:rPr lang="zh-CN" altLang="en-US"/>
              <a:t>我们使用了占位符替换掉敏感字符，这</a:t>
            </a:r>
            <a:endParaRPr lang="zh-CN" altLang="en-US"/>
          </a:p>
          <a:p>
            <a:pPr algn="l"/>
            <a:r>
              <a:rPr lang="zh-CN" altLang="en-US"/>
              <a:t>种方法在所有</a:t>
            </a:r>
            <a:r>
              <a:rPr lang="en-US" altLang="zh-CN"/>
              <a:t>SQL</a:t>
            </a:r>
            <a:r>
              <a:rPr lang="zh-CN" altLang="en-US"/>
              <a:t>语句都使用</a:t>
            </a:r>
            <a:r>
              <a:rPr lang="en-US" altLang="zh-CN"/>
              <a:t>PDO</a:t>
            </a:r>
            <a:r>
              <a:rPr lang="zh-CN" altLang="en-US"/>
              <a:t>数据</a:t>
            </a:r>
            <a:endParaRPr lang="zh-CN" altLang="en-US"/>
          </a:p>
          <a:p>
            <a:pPr algn="l"/>
            <a:r>
              <a:rPr lang="zh-CN" altLang="en-US"/>
              <a:t>预处理技术的情况下是可以杜绝</a:t>
            </a:r>
            <a:r>
              <a:rPr lang="en-US" altLang="zh-CN"/>
              <a:t>SQL</a:t>
            </a:r>
            <a:r>
              <a:rPr lang="zh-CN" altLang="en-US"/>
              <a:t>注</a:t>
            </a:r>
            <a:endParaRPr lang="zh-CN" altLang="en-US"/>
          </a:p>
          <a:p>
            <a:pPr algn="l"/>
            <a:r>
              <a:rPr lang="zh-CN" altLang="en-US"/>
              <a:t>入式攻击的。</a:t>
            </a:r>
            <a:endParaRPr lang="zh-CN" altLang="en-US"/>
          </a:p>
          <a:p>
            <a:pPr algn="l"/>
            <a:endParaRPr lang="zh-CN" altLang="en-US"/>
          </a:p>
          <a:p>
            <a:pPr algn="l"/>
            <a:r>
              <a:rPr lang="zh-CN" altLang="en-US"/>
              <a:t>同时</a:t>
            </a:r>
            <a:r>
              <a:rPr lang="en-US" altLang="zh-CN"/>
              <a:t>PDO</a:t>
            </a:r>
            <a:r>
              <a:rPr lang="zh-CN" altLang="en-US"/>
              <a:t>数据预处理技术的</a:t>
            </a:r>
            <a:r>
              <a:rPr lang="zh-CN" altLang="en-US"/>
              <a:t>查询仅需解</a:t>
            </a:r>
            <a:endParaRPr lang="zh-CN" altLang="en-US"/>
          </a:p>
          <a:p>
            <a:pPr algn="l"/>
            <a:r>
              <a:rPr lang="zh-CN" altLang="en-US"/>
              <a:t>析（或预处理）一次，但可以用相同或</a:t>
            </a:r>
            <a:endParaRPr lang="zh-CN" altLang="en-US"/>
          </a:p>
          <a:p>
            <a:pPr algn="l"/>
            <a:r>
              <a:rPr lang="zh-CN" altLang="en-US"/>
              <a:t>不同的参数执行多次，所以它的执行速</a:t>
            </a:r>
            <a:endParaRPr lang="zh-CN" altLang="en-US"/>
          </a:p>
          <a:p>
            <a:pPr algn="l"/>
            <a:r>
              <a:rPr lang="zh-CN" altLang="en-US"/>
              <a:t>更快</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1" nodeType="after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22" presetClass="entr" presetSubtype="1" fill="hold" nodeType="withEffect">
                                  <p:stCondLst>
                                    <p:cond delay="0"/>
                                  </p:stCondLst>
                                  <p:childTnLst>
                                    <p:set>
                                      <p:cBhvr>
                                        <p:cTn id="23" dur="1000" fill="hold">
                                          <p:stCondLst>
                                            <p:cond delay="0"/>
                                          </p:stCondLst>
                                        </p:cTn>
                                        <p:tgtEl>
                                          <p:spTgt spid="5"/>
                                        </p:tgtEl>
                                        <p:attrNameLst>
                                          <p:attrName>style.visibility</p:attrName>
                                        </p:attrNameLst>
                                      </p:cBhvr>
                                      <p:to>
                                        <p:strVal val="visible"/>
                                      </p:to>
                                    </p:set>
                                    <p:animEffect transition="in" filter="wipe(up)">
                                      <p:cBhvr>
                                        <p:cTn id="24" dur="1000"/>
                                        <p:tgtEl>
                                          <p:spTgt spid="5"/>
                                        </p:tgtEl>
                                      </p:cBhvr>
                                    </p:animEffect>
                                  </p:childTnLst>
                                </p:cTn>
                              </p:par>
                              <p:par>
                                <p:cTn id="25" presetID="22" presetClass="entr" presetSubtype="1" fill="hold" nodeType="withEffect">
                                  <p:stCondLst>
                                    <p:cond delay="900"/>
                                  </p:stCondLst>
                                  <p:childTnLst>
                                    <p:set>
                                      <p:cBhvr>
                                        <p:cTn id="26" dur="1000" fill="hold">
                                          <p:stCondLst>
                                            <p:cond delay="0"/>
                                          </p:stCondLst>
                                        </p:cTn>
                                        <p:tgtEl>
                                          <p:spTgt spid="3"/>
                                        </p:tgtEl>
                                        <p:attrNameLst>
                                          <p:attrName>style.visibility</p:attrName>
                                        </p:attrNameLst>
                                      </p:cBhvr>
                                      <p:to>
                                        <p:strVal val="visible"/>
                                      </p:to>
                                    </p:set>
                                    <p:animEffect transition="in" filter="wipe(up)">
                                      <p:cBhvr>
                                        <p:cTn id="27" dur="1000"/>
                                        <p:tgtEl>
                                          <p:spTgt spid="3"/>
                                        </p:tgtEl>
                                      </p:cBhvr>
                                    </p:animEffect>
                                  </p:childTnLst>
                                </p:cTn>
                              </p:par>
                              <p:par>
                                <p:cTn id="28" presetID="27" presetClass="entr" presetSubtype="0" fill="hold" nodeType="withEffect">
                                  <p:stCondLst>
                                    <p:cond delay="0"/>
                                  </p:stCondLst>
                                  <p:iterate type="lt">
                                    <p:tmPct val="50000"/>
                                  </p:iterate>
                                  <p:childTnLst>
                                    <p:set>
                                      <p:cBhvr>
                                        <p:cTn id="29" dur="100" fill="hold">
                                          <p:stCondLst>
                                            <p:cond delay="0"/>
                                          </p:stCondLst>
                                        </p:cTn>
                                        <p:tgtEl>
                                          <p:spTgt spid="9">
                                            <p:txEl>
                                              <p:pRg st="0" end="0"/>
                                            </p:txEl>
                                          </p:spTgt>
                                        </p:tgtEl>
                                        <p:attrNameLst>
                                          <p:attrName>style.visibility</p:attrName>
                                        </p:attrNameLst>
                                      </p:cBhvr>
                                      <p:to>
                                        <p:strVal val="visible"/>
                                      </p:to>
                                    </p:set>
                                    <p:anim calcmode="discrete" valueType="clr">
                                      <p:cBhvr override="childStyle">
                                        <p:cTn id="30" dur="100"/>
                                        <p:tgtEl>
                                          <p:spTgt spid="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1" dur="100"/>
                                        <p:tgtEl>
                                          <p:spTgt spid="9">
                                            <p:txEl>
                                              <p:pRg st="0" end="0"/>
                                            </p:txEl>
                                          </p:spTgt>
                                        </p:tgtEl>
                                        <p:attrNameLst>
                                          <p:attrName>fillcolor</p:attrName>
                                        </p:attrNameLst>
                                      </p:cBhvr>
                                      <p:tavLst>
                                        <p:tav tm="0">
                                          <p:val>
                                            <p:clrVal>
                                              <a:schemeClr val="accent2"/>
                                            </p:clrVal>
                                          </p:val>
                                        </p:tav>
                                        <p:tav tm="50000">
                                          <p:val>
                                            <p:clrVal>
                                              <a:schemeClr val="hlink"/>
                                            </p:clrVal>
                                          </p:val>
                                        </p:tav>
                                      </p:tavLst>
                                    </p:anim>
                                    <p:set>
                                      <p:cBhvr>
                                        <p:cTn id="32" dur="100"/>
                                        <p:tgtEl>
                                          <p:spTgt spid="9">
                                            <p:txEl>
                                              <p:pRg st="0" end="0"/>
                                            </p:txEl>
                                          </p:spTgt>
                                        </p:tgtEl>
                                        <p:attrNameLst>
                                          <p:attrName>fill.type</p:attrName>
                                        </p:attrNameLst>
                                      </p:cBhvr>
                                      <p:to>
                                        <p:strVal val="solid"/>
                                      </p:to>
                                    </p:set>
                                  </p:childTnLst>
                                </p:cTn>
                              </p:par>
                              <p:par>
                                <p:cTn id="33" presetID="27" presetClass="entr" presetSubtype="0" fill="hold" nodeType="withEffect">
                                  <p:stCondLst>
                                    <p:cond delay="800"/>
                                  </p:stCondLst>
                                  <p:iterate type="lt">
                                    <p:tmPct val="50000"/>
                                  </p:iterate>
                                  <p:childTnLst>
                                    <p:set>
                                      <p:cBhvr>
                                        <p:cTn id="34" dur="100" fill="hold">
                                          <p:stCondLst>
                                            <p:cond delay="0"/>
                                          </p:stCondLst>
                                        </p:cTn>
                                        <p:tgtEl>
                                          <p:spTgt spid="9">
                                            <p:txEl>
                                              <p:pRg st="1" end="1"/>
                                            </p:txEl>
                                          </p:spTgt>
                                        </p:tgtEl>
                                        <p:attrNameLst>
                                          <p:attrName>style.visibility</p:attrName>
                                        </p:attrNameLst>
                                      </p:cBhvr>
                                      <p:to>
                                        <p:strVal val="visible"/>
                                      </p:to>
                                    </p:set>
                                    <p:anim calcmode="discrete" valueType="clr">
                                      <p:cBhvr override="childStyle">
                                        <p:cTn id="35" dur="100"/>
                                        <p:tgtEl>
                                          <p:spTgt spid="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100"/>
                                        <p:tgtEl>
                                          <p:spTgt spid="9">
                                            <p:txEl>
                                              <p:pRg st="1" end="1"/>
                                            </p:txEl>
                                          </p:spTgt>
                                        </p:tgtEl>
                                        <p:attrNameLst>
                                          <p:attrName>fillcolor</p:attrName>
                                        </p:attrNameLst>
                                      </p:cBhvr>
                                      <p:tavLst>
                                        <p:tav tm="0">
                                          <p:val>
                                            <p:clrVal>
                                              <a:schemeClr val="accent2"/>
                                            </p:clrVal>
                                          </p:val>
                                        </p:tav>
                                        <p:tav tm="50000">
                                          <p:val>
                                            <p:clrVal>
                                              <a:schemeClr val="hlink"/>
                                            </p:clrVal>
                                          </p:val>
                                        </p:tav>
                                      </p:tavLst>
                                    </p:anim>
                                    <p:set>
                                      <p:cBhvr>
                                        <p:cTn id="37" dur="100"/>
                                        <p:tgtEl>
                                          <p:spTgt spid="9">
                                            <p:txEl>
                                              <p:pRg st="1" end="1"/>
                                            </p:txEl>
                                          </p:spTgt>
                                        </p:tgtEl>
                                        <p:attrNameLst>
                                          <p:attrName>fill.type</p:attrName>
                                        </p:attrNameLst>
                                      </p:cBhvr>
                                      <p:to>
                                        <p:strVal val="solid"/>
                                      </p:to>
                                    </p:set>
                                  </p:childTnLst>
                                </p:cTn>
                              </p:par>
                              <p:par>
                                <p:cTn id="38" presetID="27" presetClass="entr" presetSubtype="0" fill="hold" nodeType="withEffect">
                                  <p:stCondLst>
                                    <p:cond delay="1500"/>
                                  </p:stCondLst>
                                  <p:iterate type="lt">
                                    <p:tmPct val="50000"/>
                                  </p:iterate>
                                  <p:childTnLst>
                                    <p:set>
                                      <p:cBhvr>
                                        <p:cTn id="39" dur="100" fill="hold">
                                          <p:stCondLst>
                                            <p:cond delay="0"/>
                                          </p:stCondLst>
                                        </p:cTn>
                                        <p:tgtEl>
                                          <p:spTgt spid="9">
                                            <p:txEl>
                                              <p:pRg st="3" end="3"/>
                                            </p:txEl>
                                          </p:spTgt>
                                        </p:tgtEl>
                                        <p:attrNameLst>
                                          <p:attrName>style.visibility</p:attrName>
                                        </p:attrNameLst>
                                      </p:cBhvr>
                                      <p:to>
                                        <p:strVal val="visible"/>
                                      </p:to>
                                    </p:set>
                                    <p:anim calcmode="discrete" valueType="clr">
                                      <p:cBhvr override="childStyle">
                                        <p:cTn id="40" dur="100"/>
                                        <p:tgtEl>
                                          <p:spTgt spid="9">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1" dur="100"/>
                                        <p:tgtEl>
                                          <p:spTgt spid="9">
                                            <p:txEl>
                                              <p:pRg st="3" end="3"/>
                                            </p:txEl>
                                          </p:spTgt>
                                        </p:tgtEl>
                                        <p:attrNameLst>
                                          <p:attrName>fillcolor</p:attrName>
                                        </p:attrNameLst>
                                      </p:cBhvr>
                                      <p:tavLst>
                                        <p:tav tm="0">
                                          <p:val>
                                            <p:clrVal>
                                              <a:schemeClr val="accent2"/>
                                            </p:clrVal>
                                          </p:val>
                                        </p:tav>
                                        <p:tav tm="50000">
                                          <p:val>
                                            <p:clrVal>
                                              <a:schemeClr val="hlink"/>
                                            </p:clrVal>
                                          </p:val>
                                        </p:tav>
                                      </p:tavLst>
                                    </p:anim>
                                    <p:set>
                                      <p:cBhvr>
                                        <p:cTn id="42" dur="100"/>
                                        <p:tgtEl>
                                          <p:spTgt spid="9">
                                            <p:txEl>
                                              <p:pRg st="3" end="3"/>
                                            </p:txEl>
                                          </p:spTgt>
                                        </p:tgtEl>
                                        <p:attrNameLst>
                                          <p:attrName>fill.type</p:attrName>
                                        </p:attrNameLst>
                                      </p:cBhvr>
                                      <p:to>
                                        <p:strVal val="solid"/>
                                      </p:to>
                                    </p:set>
                                  </p:childTnLst>
                                </p:cTn>
                              </p:par>
                              <p:par>
                                <p:cTn id="43" presetID="27" presetClass="entr" presetSubtype="0" fill="hold" nodeType="withEffect">
                                  <p:stCondLst>
                                    <p:cond delay="2600"/>
                                  </p:stCondLst>
                                  <p:iterate type="lt">
                                    <p:tmPct val="50000"/>
                                  </p:iterate>
                                  <p:childTnLst>
                                    <p:set>
                                      <p:cBhvr>
                                        <p:cTn id="44" dur="100" fill="hold">
                                          <p:stCondLst>
                                            <p:cond delay="0"/>
                                          </p:stCondLst>
                                        </p:cTn>
                                        <p:tgtEl>
                                          <p:spTgt spid="9">
                                            <p:txEl>
                                              <p:pRg st="4" end="4"/>
                                            </p:txEl>
                                          </p:spTgt>
                                        </p:tgtEl>
                                        <p:attrNameLst>
                                          <p:attrName>style.visibility</p:attrName>
                                        </p:attrNameLst>
                                      </p:cBhvr>
                                      <p:to>
                                        <p:strVal val="visible"/>
                                      </p:to>
                                    </p:set>
                                    <p:anim calcmode="discrete" valueType="clr">
                                      <p:cBhvr override="childStyle">
                                        <p:cTn id="45" dur="100"/>
                                        <p:tgtEl>
                                          <p:spTgt spid="9">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6" dur="100"/>
                                        <p:tgtEl>
                                          <p:spTgt spid="9">
                                            <p:txEl>
                                              <p:pRg st="4" end="4"/>
                                            </p:txEl>
                                          </p:spTgt>
                                        </p:tgtEl>
                                        <p:attrNameLst>
                                          <p:attrName>fillcolor</p:attrName>
                                        </p:attrNameLst>
                                      </p:cBhvr>
                                      <p:tavLst>
                                        <p:tav tm="0">
                                          <p:val>
                                            <p:clrVal>
                                              <a:schemeClr val="accent2"/>
                                            </p:clrVal>
                                          </p:val>
                                        </p:tav>
                                        <p:tav tm="50000">
                                          <p:val>
                                            <p:clrVal>
                                              <a:schemeClr val="hlink"/>
                                            </p:clrVal>
                                          </p:val>
                                        </p:tav>
                                      </p:tavLst>
                                    </p:anim>
                                    <p:set>
                                      <p:cBhvr>
                                        <p:cTn id="47" dur="100"/>
                                        <p:tgtEl>
                                          <p:spTgt spid="9">
                                            <p:txEl>
                                              <p:pRg st="4" end="4"/>
                                            </p:txEl>
                                          </p:spTgt>
                                        </p:tgtEl>
                                        <p:attrNameLst>
                                          <p:attrName>fill.type</p:attrName>
                                        </p:attrNameLst>
                                      </p:cBhvr>
                                      <p:to>
                                        <p:strVal val="solid"/>
                                      </p:to>
                                    </p:set>
                                  </p:childTnLst>
                                </p:cTn>
                              </p:par>
                              <p:par>
                                <p:cTn id="48" presetID="27" presetClass="entr" presetSubtype="0" fill="hold" nodeType="withEffect">
                                  <p:stCondLst>
                                    <p:cond delay="3500"/>
                                  </p:stCondLst>
                                  <p:iterate type="lt">
                                    <p:tmPct val="50000"/>
                                  </p:iterate>
                                  <p:childTnLst>
                                    <p:set>
                                      <p:cBhvr>
                                        <p:cTn id="49" dur="100" fill="hold">
                                          <p:stCondLst>
                                            <p:cond delay="0"/>
                                          </p:stCondLst>
                                        </p:cTn>
                                        <p:tgtEl>
                                          <p:spTgt spid="9">
                                            <p:txEl>
                                              <p:pRg st="5" end="5"/>
                                            </p:txEl>
                                          </p:spTgt>
                                        </p:tgtEl>
                                        <p:attrNameLst>
                                          <p:attrName>style.visibility</p:attrName>
                                        </p:attrNameLst>
                                      </p:cBhvr>
                                      <p:to>
                                        <p:strVal val="visible"/>
                                      </p:to>
                                    </p:set>
                                    <p:anim calcmode="discrete" valueType="clr">
                                      <p:cBhvr override="childStyle">
                                        <p:cTn id="50" dur="100"/>
                                        <p:tgtEl>
                                          <p:spTgt spid="9">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1" dur="100"/>
                                        <p:tgtEl>
                                          <p:spTgt spid="9">
                                            <p:txEl>
                                              <p:pRg st="5" end="5"/>
                                            </p:txEl>
                                          </p:spTgt>
                                        </p:tgtEl>
                                        <p:attrNameLst>
                                          <p:attrName>fillcolor</p:attrName>
                                        </p:attrNameLst>
                                      </p:cBhvr>
                                      <p:tavLst>
                                        <p:tav tm="0">
                                          <p:val>
                                            <p:clrVal>
                                              <a:schemeClr val="accent2"/>
                                            </p:clrVal>
                                          </p:val>
                                        </p:tav>
                                        <p:tav tm="50000">
                                          <p:val>
                                            <p:clrVal>
                                              <a:schemeClr val="hlink"/>
                                            </p:clrVal>
                                          </p:val>
                                        </p:tav>
                                      </p:tavLst>
                                    </p:anim>
                                    <p:set>
                                      <p:cBhvr>
                                        <p:cTn id="52" dur="100"/>
                                        <p:tgtEl>
                                          <p:spTgt spid="9">
                                            <p:txEl>
                                              <p:pRg st="5" end="5"/>
                                            </p:txEl>
                                          </p:spTgt>
                                        </p:tgtEl>
                                        <p:attrNameLst>
                                          <p:attrName>fill.type</p:attrName>
                                        </p:attrNameLst>
                                      </p:cBhvr>
                                      <p:to>
                                        <p:strVal val="solid"/>
                                      </p:to>
                                    </p:set>
                                  </p:childTnLst>
                                </p:cTn>
                              </p:par>
                              <p:par>
                                <p:cTn id="53" presetID="27" presetClass="entr" presetSubtype="0" fill="hold" nodeType="withEffect">
                                  <p:stCondLst>
                                    <p:cond delay="4500"/>
                                  </p:stCondLst>
                                  <p:iterate type="lt">
                                    <p:tmPct val="50000"/>
                                  </p:iterate>
                                  <p:childTnLst>
                                    <p:set>
                                      <p:cBhvr>
                                        <p:cTn id="54" dur="100" fill="hold">
                                          <p:stCondLst>
                                            <p:cond delay="0"/>
                                          </p:stCondLst>
                                        </p:cTn>
                                        <p:tgtEl>
                                          <p:spTgt spid="9">
                                            <p:txEl>
                                              <p:pRg st="6" end="6"/>
                                            </p:txEl>
                                          </p:spTgt>
                                        </p:tgtEl>
                                        <p:attrNameLst>
                                          <p:attrName>style.visibility</p:attrName>
                                        </p:attrNameLst>
                                      </p:cBhvr>
                                      <p:to>
                                        <p:strVal val="visible"/>
                                      </p:to>
                                    </p:set>
                                    <p:anim calcmode="discrete" valueType="clr">
                                      <p:cBhvr override="childStyle">
                                        <p:cTn id="55" dur="100"/>
                                        <p:tgtEl>
                                          <p:spTgt spid="9">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6" dur="100"/>
                                        <p:tgtEl>
                                          <p:spTgt spid="9">
                                            <p:txEl>
                                              <p:pRg st="6" end="6"/>
                                            </p:txEl>
                                          </p:spTgt>
                                        </p:tgtEl>
                                        <p:attrNameLst>
                                          <p:attrName>fillcolor</p:attrName>
                                        </p:attrNameLst>
                                      </p:cBhvr>
                                      <p:tavLst>
                                        <p:tav tm="0">
                                          <p:val>
                                            <p:clrVal>
                                              <a:schemeClr val="accent2"/>
                                            </p:clrVal>
                                          </p:val>
                                        </p:tav>
                                        <p:tav tm="50000">
                                          <p:val>
                                            <p:clrVal>
                                              <a:schemeClr val="hlink"/>
                                            </p:clrVal>
                                          </p:val>
                                        </p:tav>
                                      </p:tavLst>
                                    </p:anim>
                                    <p:set>
                                      <p:cBhvr>
                                        <p:cTn id="57" dur="100"/>
                                        <p:tgtEl>
                                          <p:spTgt spid="9">
                                            <p:txEl>
                                              <p:pRg st="6" end="6"/>
                                            </p:txEl>
                                          </p:spTgt>
                                        </p:tgtEl>
                                        <p:attrNameLst>
                                          <p:attrName>fill.type</p:attrName>
                                        </p:attrNameLst>
                                      </p:cBhvr>
                                      <p:to>
                                        <p:strVal val="solid"/>
                                      </p:to>
                                    </p:set>
                                  </p:childTnLst>
                                </p:cTn>
                              </p:par>
                              <p:par>
                                <p:cTn id="58" presetID="27" presetClass="entr" presetSubtype="0" fill="hold" nodeType="withEffect">
                                  <p:stCondLst>
                                    <p:cond delay="5400"/>
                                  </p:stCondLst>
                                  <p:iterate type="lt">
                                    <p:tmPct val="50000"/>
                                  </p:iterate>
                                  <p:childTnLst>
                                    <p:set>
                                      <p:cBhvr>
                                        <p:cTn id="59" dur="100" fill="hold">
                                          <p:stCondLst>
                                            <p:cond delay="0"/>
                                          </p:stCondLst>
                                        </p:cTn>
                                        <p:tgtEl>
                                          <p:spTgt spid="9">
                                            <p:txEl>
                                              <p:pRg st="7" end="7"/>
                                            </p:txEl>
                                          </p:spTgt>
                                        </p:tgtEl>
                                        <p:attrNameLst>
                                          <p:attrName>style.visibility</p:attrName>
                                        </p:attrNameLst>
                                      </p:cBhvr>
                                      <p:to>
                                        <p:strVal val="visible"/>
                                      </p:to>
                                    </p:set>
                                    <p:anim calcmode="discrete" valueType="clr">
                                      <p:cBhvr override="childStyle">
                                        <p:cTn id="60" dur="100"/>
                                        <p:tgtEl>
                                          <p:spTgt spid="9">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1" dur="100"/>
                                        <p:tgtEl>
                                          <p:spTgt spid="9">
                                            <p:txEl>
                                              <p:pRg st="7" end="7"/>
                                            </p:txEl>
                                          </p:spTgt>
                                        </p:tgtEl>
                                        <p:attrNameLst>
                                          <p:attrName>fillcolor</p:attrName>
                                        </p:attrNameLst>
                                      </p:cBhvr>
                                      <p:tavLst>
                                        <p:tav tm="0">
                                          <p:val>
                                            <p:clrVal>
                                              <a:schemeClr val="accent2"/>
                                            </p:clrVal>
                                          </p:val>
                                        </p:tav>
                                        <p:tav tm="50000">
                                          <p:val>
                                            <p:clrVal>
                                              <a:schemeClr val="hlink"/>
                                            </p:clrVal>
                                          </p:val>
                                        </p:tav>
                                      </p:tavLst>
                                    </p:anim>
                                    <p:set>
                                      <p:cBhvr>
                                        <p:cTn id="62" dur="100"/>
                                        <p:tgtEl>
                                          <p:spTgt spid="9">
                                            <p:txEl>
                                              <p:pRg st="7" end="7"/>
                                            </p:txEl>
                                          </p:spTgt>
                                        </p:tgtEl>
                                        <p:attrNameLst>
                                          <p:attrName>fill.type</p:attrName>
                                        </p:attrNameLst>
                                      </p:cBhvr>
                                      <p:to>
                                        <p:strVal val="solid"/>
                                      </p:to>
                                    </p:set>
                                  </p:childTnLst>
                                </p:cTn>
                              </p:par>
                            </p:childTnLst>
                          </p:cTn>
                        </p:par>
                        <p:par>
                          <p:cTn id="63" fill="hold">
                            <p:stCondLst>
                              <p:cond delay="6750"/>
                            </p:stCondLst>
                            <p:childTnLst>
                              <p:par>
                                <p:cTn id="64" presetID="27" presetClass="entr" presetSubtype="0" fill="hold" nodeType="afterEffect">
                                  <p:stCondLst>
                                    <p:cond delay="0"/>
                                  </p:stCondLst>
                                  <p:iterate type="lt">
                                    <p:tmPct val="50000"/>
                                  </p:iterate>
                                  <p:childTnLst>
                                    <p:set>
                                      <p:cBhvr>
                                        <p:cTn id="65" dur="100" fill="hold">
                                          <p:stCondLst>
                                            <p:cond delay="0"/>
                                          </p:stCondLst>
                                        </p:cTn>
                                        <p:tgtEl>
                                          <p:spTgt spid="9">
                                            <p:txEl>
                                              <p:pRg st="9" end="9"/>
                                            </p:txEl>
                                          </p:spTgt>
                                        </p:tgtEl>
                                        <p:attrNameLst>
                                          <p:attrName>style.visibility</p:attrName>
                                        </p:attrNameLst>
                                      </p:cBhvr>
                                      <p:to>
                                        <p:strVal val="visible"/>
                                      </p:to>
                                    </p:set>
                                    <p:anim calcmode="discrete" valueType="clr">
                                      <p:cBhvr override="childStyle">
                                        <p:cTn id="66" dur="100"/>
                                        <p:tgtEl>
                                          <p:spTgt spid="9">
                                            <p:txEl>
                                              <p:pRg st="9" end="9"/>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7" dur="100"/>
                                        <p:tgtEl>
                                          <p:spTgt spid="9">
                                            <p:txEl>
                                              <p:pRg st="9" end="9"/>
                                            </p:txEl>
                                          </p:spTgt>
                                        </p:tgtEl>
                                        <p:attrNameLst>
                                          <p:attrName>fillcolor</p:attrName>
                                        </p:attrNameLst>
                                      </p:cBhvr>
                                      <p:tavLst>
                                        <p:tav tm="0">
                                          <p:val>
                                            <p:clrVal>
                                              <a:schemeClr val="accent2"/>
                                            </p:clrVal>
                                          </p:val>
                                        </p:tav>
                                        <p:tav tm="50000">
                                          <p:val>
                                            <p:clrVal>
                                              <a:schemeClr val="hlink"/>
                                            </p:clrVal>
                                          </p:val>
                                        </p:tav>
                                      </p:tavLst>
                                    </p:anim>
                                    <p:set>
                                      <p:cBhvr>
                                        <p:cTn id="68" dur="100"/>
                                        <p:tgtEl>
                                          <p:spTgt spid="9">
                                            <p:txEl>
                                              <p:pRg st="9" end="9"/>
                                            </p:txEl>
                                          </p:spTgt>
                                        </p:tgtEl>
                                        <p:attrNameLst>
                                          <p:attrName>fill.type</p:attrName>
                                        </p:attrNameLst>
                                      </p:cBhvr>
                                      <p:to>
                                        <p:strVal val="solid"/>
                                      </p:to>
                                    </p:set>
                                  </p:childTnLst>
                                </p:cTn>
                              </p:par>
                              <p:par>
                                <p:cTn id="69" presetID="27" presetClass="entr" presetSubtype="0" fill="hold" nodeType="withEffect">
                                  <p:stCondLst>
                                    <p:cond delay="950"/>
                                  </p:stCondLst>
                                  <p:iterate type="lt">
                                    <p:tmPct val="50000"/>
                                  </p:iterate>
                                  <p:childTnLst>
                                    <p:set>
                                      <p:cBhvr>
                                        <p:cTn id="70" dur="100" fill="hold">
                                          <p:stCondLst>
                                            <p:cond delay="0"/>
                                          </p:stCondLst>
                                        </p:cTn>
                                        <p:tgtEl>
                                          <p:spTgt spid="9">
                                            <p:txEl>
                                              <p:pRg st="10" end="10"/>
                                            </p:txEl>
                                          </p:spTgt>
                                        </p:tgtEl>
                                        <p:attrNameLst>
                                          <p:attrName>style.visibility</p:attrName>
                                        </p:attrNameLst>
                                      </p:cBhvr>
                                      <p:to>
                                        <p:strVal val="visible"/>
                                      </p:to>
                                    </p:set>
                                    <p:anim calcmode="discrete" valueType="clr">
                                      <p:cBhvr override="childStyle">
                                        <p:cTn id="71" dur="100"/>
                                        <p:tgtEl>
                                          <p:spTgt spid="9">
                                            <p:txEl>
                                              <p:pRg st="10" end="1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2" dur="100"/>
                                        <p:tgtEl>
                                          <p:spTgt spid="9">
                                            <p:txEl>
                                              <p:pRg st="10" end="10"/>
                                            </p:txEl>
                                          </p:spTgt>
                                        </p:tgtEl>
                                        <p:attrNameLst>
                                          <p:attrName>fillcolor</p:attrName>
                                        </p:attrNameLst>
                                      </p:cBhvr>
                                      <p:tavLst>
                                        <p:tav tm="0">
                                          <p:val>
                                            <p:clrVal>
                                              <a:schemeClr val="accent2"/>
                                            </p:clrVal>
                                          </p:val>
                                        </p:tav>
                                        <p:tav tm="50000">
                                          <p:val>
                                            <p:clrVal>
                                              <a:schemeClr val="hlink"/>
                                            </p:clrVal>
                                          </p:val>
                                        </p:tav>
                                      </p:tavLst>
                                    </p:anim>
                                    <p:set>
                                      <p:cBhvr>
                                        <p:cTn id="73" dur="100"/>
                                        <p:tgtEl>
                                          <p:spTgt spid="9">
                                            <p:txEl>
                                              <p:pRg st="10" end="10"/>
                                            </p:txEl>
                                          </p:spTgt>
                                        </p:tgtEl>
                                        <p:attrNameLst>
                                          <p:attrName>fill.type</p:attrName>
                                        </p:attrNameLst>
                                      </p:cBhvr>
                                      <p:to>
                                        <p:strVal val="solid"/>
                                      </p:to>
                                    </p:set>
                                  </p:childTnLst>
                                </p:cTn>
                              </p:par>
                              <p:par>
                                <p:cTn id="74" presetID="27" presetClass="entr" presetSubtype="0" fill="hold" nodeType="withEffect">
                                  <p:stCondLst>
                                    <p:cond delay="1750"/>
                                  </p:stCondLst>
                                  <p:iterate type="lt">
                                    <p:tmPct val="50000"/>
                                  </p:iterate>
                                  <p:childTnLst>
                                    <p:set>
                                      <p:cBhvr>
                                        <p:cTn id="75" dur="100" fill="hold">
                                          <p:stCondLst>
                                            <p:cond delay="0"/>
                                          </p:stCondLst>
                                        </p:cTn>
                                        <p:tgtEl>
                                          <p:spTgt spid="9">
                                            <p:txEl>
                                              <p:pRg st="11" end="11"/>
                                            </p:txEl>
                                          </p:spTgt>
                                        </p:tgtEl>
                                        <p:attrNameLst>
                                          <p:attrName>style.visibility</p:attrName>
                                        </p:attrNameLst>
                                      </p:cBhvr>
                                      <p:to>
                                        <p:strVal val="visible"/>
                                      </p:to>
                                    </p:set>
                                    <p:anim calcmode="discrete" valueType="clr">
                                      <p:cBhvr override="childStyle">
                                        <p:cTn id="76" dur="100"/>
                                        <p:tgtEl>
                                          <p:spTgt spid="9">
                                            <p:txEl>
                                              <p:pRg st="11" end="1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7" dur="100"/>
                                        <p:tgtEl>
                                          <p:spTgt spid="9">
                                            <p:txEl>
                                              <p:pRg st="11" end="11"/>
                                            </p:txEl>
                                          </p:spTgt>
                                        </p:tgtEl>
                                        <p:attrNameLst>
                                          <p:attrName>fillcolor</p:attrName>
                                        </p:attrNameLst>
                                      </p:cBhvr>
                                      <p:tavLst>
                                        <p:tav tm="0">
                                          <p:val>
                                            <p:clrVal>
                                              <a:schemeClr val="accent2"/>
                                            </p:clrVal>
                                          </p:val>
                                        </p:tav>
                                        <p:tav tm="50000">
                                          <p:val>
                                            <p:clrVal>
                                              <a:schemeClr val="hlink"/>
                                            </p:clrVal>
                                          </p:val>
                                        </p:tav>
                                      </p:tavLst>
                                    </p:anim>
                                    <p:set>
                                      <p:cBhvr>
                                        <p:cTn id="78" dur="100"/>
                                        <p:tgtEl>
                                          <p:spTgt spid="9">
                                            <p:txEl>
                                              <p:pRg st="11" end="11"/>
                                            </p:txEl>
                                          </p:spTgt>
                                        </p:tgtEl>
                                        <p:attrNameLst>
                                          <p:attrName>fill.type</p:attrName>
                                        </p:attrNameLst>
                                      </p:cBhvr>
                                      <p:to>
                                        <p:strVal val="solid"/>
                                      </p:to>
                                    </p:set>
                                  </p:childTnLst>
                                </p:cTn>
                              </p:par>
                              <p:par>
                                <p:cTn id="79" presetID="27" presetClass="entr" presetSubtype="0" fill="hold" nodeType="withEffect">
                                  <p:stCondLst>
                                    <p:cond delay="2650"/>
                                  </p:stCondLst>
                                  <p:iterate type="lt">
                                    <p:tmPct val="50000"/>
                                  </p:iterate>
                                  <p:childTnLst>
                                    <p:set>
                                      <p:cBhvr>
                                        <p:cTn id="80" dur="100" fill="hold">
                                          <p:stCondLst>
                                            <p:cond delay="0"/>
                                          </p:stCondLst>
                                        </p:cTn>
                                        <p:tgtEl>
                                          <p:spTgt spid="9">
                                            <p:txEl>
                                              <p:pRg st="12" end="12"/>
                                            </p:txEl>
                                          </p:spTgt>
                                        </p:tgtEl>
                                        <p:attrNameLst>
                                          <p:attrName>style.visibility</p:attrName>
                                        </p:attrNameLst>
                                      </p:cBhvr>
                                      <p:to>
                                        <p:strVal val="visible"/>
                                      </p:to>
                                    </p:set>
                                    <p:anim calcmode="discrete" valueType="clr">
                                      <p:cBhvr override="childStyle">
                                        <p:cTn id="81" dur="100"/>
                                        <p:tgtEl>
                                          <p:spTgt spid="9">
                                            <p:txEl>
                                              <p:pRg st="12" end="1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2" dur="100"/>
                                        <p:tgtEl>
                                          <p:spTgt spid="9">
                                            <p:txEl>
                                              <p:pRg st="12" end="12"/>
                                            </p:txEl>
                                          </p:spTgt>
                                        </p:tgtEl>
                                        <p:attrNameLst>
                                          <p:attrName>fillcolor</p:attrName>
                                        </p:attrNameLst>
                                      </p:cBhvr>
                                      <p:tavLst>
                                        <p:tav tm="0">
                                          <p:val>
                                            <p:clrVal>
                                              <a:schemeClr val="accent2"/>
                                            </p:clrVal>
                                          </p:val>
                                        </p:tav>
                                        <p:tav tm="50000">
                                          <p:val>
                                            <p:clrVal>
                                              <a:schemeClr val="hlink"/>
                                            </p:clrVal>
                                          </p:val>
                                        </p:tav>
                                      </p:tavLst>
                                    </p:anim>
                                    <p:set>
                                      <p:cBhvr>
                                        <p:cTn id="83" dur="100"/>
                                        <p:tgtEl>
                                          <p:spTgt spid="9">
                                            <p:txEl>
                                              <p:pRg st="12" end="1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2" grpId="1" bldLvl="0" animBg="1"/>
      <p:bldP spid="51" grpId="1" bldLvl="0" animBg="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52773" y="277666"/>
            <a:ext cx="3923204" cy="3925227"/>
          </a:xfrm>
          <a:prstGeom prst="rect">
            <a:avLst/>
          </a:prstGeom>
          <a:effectLst>
            <a:outerShdw blurRad="50800" dist="38100" dir="2700000" algn="tl" rotWithShape="0">
              <a:prstClr val="black">
                <a:alpha val="40000"/>
              </a:prstClr>
            </a:outerShdw>
          </a:effectLst>
        </p:spPr>
      </p:pic>
      <p:sp>
        <p:nvSpPr>
          <p:cNvPr id="4" name="剪去单角的矩形 3"/>
          <p:cNvSpPr/>
          <p:nvPr/>
        </p:nvSpPr>
        <p:spPr>
          <a:xfrm>
            <a:off x="4208780" y="2083435"/>
            <a:ext cx="4163695" cy="2444115"/>
          </a:xfrm>
          <a:prstGeom prst="snip1Rect">
            <a:avLst/>
          </a:prstGeom>
          <a:pattFill prst="pct20">
            <a:fgClr>
              <a:schemeClr val="accent1"/>
            </a:fgClr>
            <a:bgClr>
              <a:schemeClr val="bg1"/>
            </a:bgClr>
          </a:pattFill>
          <a:ln w="25400"/>
          <a:effectLst>
            <a:outerShdw blurRad="50800" dist="38100" dir="2700000" algn="tl" rotWithShape="0">
              <a:srgbClr val="5D96E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9" name="图片 48" descr="logo3"/>
          <p:cNvPicPr>
            <a:picLocks noChangeAspect="1"/>
          </p:cNvPicPr>
          <p:nvPr>
            <p:custDataLst>
              <p:tags r:id="rId2"/>
            </p:custDataLst>
          </p:nvPr>
        </p:nvPicPr>
        <p:blipFill>
          <a:blip r:embed="rId3">
            <a:clrChange>
              <a:clrFrom>
                <a:srgbClr val="FFFFFF">
                  <a:alpha val="100000"/>
                </a:srgbClr>
              </a:clrFrom>
              <a:clrTo>
                <a:srgbClr val="FFFFFF">
                  <a:alpha val="100000"/>
                  <a:alpha val="0"/>
                </a:srgbClr>
              </a:clrTo>
            </a:clrChange>
            <a:lum bright="-24000" contrast="-30000"/>
          </a:blip>
          <a:stretch>
            <a:fillRect/>
          </a:stretch>
        </p:blipFill>
        <p:spPr>
          <a:xfrm>
            <a:off x="-178435" y="0"/>
            <a:ext cx="2357755" cy="1513840"/>
          </a:xfrm>
          <a:prstGeom prst="rect">
            <a:avLst/>
          </a:prstGeom>
        </p:spPr>
      </p:pic>
      <p:sp>
        <p:nvSpPr>
          <p:cNvPr id="54" name="五边形 53"/>
          <p:cNvSpPr/>
          <p:nvPr/>
        </p:nvSpPr>
        <p:spPr>
          <a:xfrm>
            <a:off x="1784350" y="826135"/>
            <a:ext cx="2039620" cy="687705"/>
          </a:xfrm>
          <a:prstGeom prst="homePlate">
            <a:avLst/>
          </a:prstGeom>
          <a:gradFill>
            <a:gsLst>
              <a:gs pos="0">
                <a:srgbClr val="6096E6"/>
              </a:gs>
              <a:gs pos="90000">
                <a:srgbClr val="58B6E5"/>
              </a:gs>
            </a:gsLst>
            <a:lin ang="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latin typeface="+mj-ea"/>
                <a:ea typeface="+mj-ea"/>
                <a:cs typeface="+mj-ea"/>
              </a:rPr>
              <a:t>0</a:t>
            </a:r>
            <a:r>
              <a:rPr lang="en-US" sz="2000" b="1">
                <a:latin typeface="+mj-ea"/>
                <a:ea typeface="+mj-ea"/>
                <a:cs typeface="+mj-ea"/>
              </a:rPr>
              <a:t>5 </a:t>
            </a:r>
            <a:r>
              <a:rPr lang="zh-CN" altLang="en-US" sz="2000" b="1">
                <a:latin typeface="+mj-ea"/>
                <a:ea typeface="+mj-ea"/>
                <a:cs typeface="+mj-ea"/>
              </a:rPr>
              <a:t>网站安全性</a:t>
            </a:r>
            <a:endParaRPr lang="zh-CN" altLang="en-US" sz="2000" b="1">
              <a:latin typeface="+mj-ea"/>
              <a:ea typeface="+mj-ea"/>
              <a:cs typeface="+mj-ea"/>
            </a:endParaRPr>
          </a:p>
        </p:txBody>
      </p:sp>
      <p:pic>
        <p:nvPicPr>
          <p:cNvPr id="10" name="图片 9"/>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114" y="3186892"/>
            <a:ext cx="3528392" cy="3722171"/>
          </a:xfrm>
          <a:prstGeom prst="rect">
            <a:avLst/>
          </a:prstGeom>
        </p:spPr>
      </p:pic>
      <p:sp>
        <p:nvSpPr>
          <p:cNvPr id="51" name="平行四边形 50"/>
          <p:cNvSpPr/>
          <p:nvPr/>
        </p:nvSpPr>
        <p:spPr>
          <a:xfrm>
            <a:off x="4956175" y="931545"/>
            <a:ext cx="2668905" cy="678180"/>
          </a:xfrm>
          <a:prstGeom prst="parallelogram">
            <a:avLst/>
          </a:prstGeom>
          <a:gradFill>
            <a:gsLst>
              <a:gs pos="0">
                <a:srgbClr val="59B5E5"/>
              </a:gs>
              <a:gs pos="100000">
                <a:srgbClr val="6097E6"/>
              </a:gs>
            </a:gsLst>
            <a:lin ang="1494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latin typeface="微软雅黑" panose="020B0503020204020204" pitchFamily="34" charset="-122"/>
              <a:ea typeface="微软雅黑" panose="020B0503020204020204" pitchFamily="34" charset="-122"/>
            </a:endParaRPr>
          </a:p>
        </p:txBody>
      </p:sp>
      <p:sp>
        <p:nvSpPr>
          <p:cNvPr id="52" name="平行四边形 51"/>
          <p:cNvSpPr/>
          <p:nvPr/>
        </p:nvSpPr>
        <p:spPr>
          <a:xfrm>
            <a:off x="4845685" y="835660"/>
            <a:ext cx="2668905" cy="678180"/>
          </a:xfrm>
          <a:prstGeom prst="parallelogram">
            <a:avLst/>
          </a:prstGeom>
          <a:pattFill prst="pct50">
            <a:fgClr>
              <a:schemeClr val="accent1"/>
            </a:fgClr>
            <a:bgClr>
              <a:schemeClr val="bg1">
                <a:lumMod val="95000"/>
              </a:schemeClr>
            </a:bgClr>
          </a:patt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a:solidFill>
                  <a:schemeClr val="bg1"/>
                </a:solidFill>
                <a:latin typeface="微软雅黑" panose="020B0503020204020204" pitchFamily="34" charset="-122"/>
                <a:ea typeface="微软雅黑" panose="020B0503020204020204" pitchFamily="34" charset="-122"/>
              </a:rPr>
              <a:t>防止暴力破解</a:t>
            </a:r>
            <a:endParaRPr lang="zh-CN" altLang="en-US" sz="2000" b="1">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6"/>
            </p:custDataLst>
          </p:nvPr>
        </p:nvPicPr>
        <p:blipFill>
          <a:blip r:embed="rId7"/>
          <a:srcRect t="3798"/>
          <a:stretch>
            <a:fillRect/>
          </a:stretch>
        </p:blipFill>
        <p:spPr>
          <a:xfrm>
            <a:off x="4439920" y="2235835"/>
            <a:ext cx="3700780" cy="2139315"/>
          </a:xfrm>
          <a:prstGeom prst="snip1Rect">
            <a:avLst/>
          </a:prstGeom>
          <a:ln>
            <a:solidFill>
              <a:schemeClr val="accent1">
                <a:alpha val="23000"/>
              </a:schemeClr>
            </a:solidFill>
          </a:ln>
          <a:effectLst>
            <a:outerShdw blurRad="50800" dist="38100" dir="2700000" algn="tl" rotWithShape="0">
              <a:srgbClr val="5D96E4">
                <a:alpha val="40000"/>
              </a:srgbClr>
            </a:outerShdw>
          </a:effectLst>
        </p:spPr>
      </p:pic>
      <p:grpSp>
        <p:nvGrpSpPr>
          <p:cNvPr id="6" name="Group 121"/>
          <p:cNvGrpSpPr/>
          <p:nvPr/>
        </p:nvGrpSpPr>
        <p:grpSpPr>
          <a:xfrm rot="0">
            <a:off x="7640320" y="4681855"/>
            <a:ext cx="4216400" cy="1667510"/>
            <a:chOff x="6868847" y="3026089"/>
            <a:chExt cx="3478044" cy="1375986"/>
          </a:xfrm>
        </p:grpSpPr>
        <p:sp>
          <p:nvSpPr>
            <p:cNvPr id="7" name="Freeform: Shape 125"/>
            <p:cNvSpPr>
              <a:spLocks noChangeAspect="1"/>
            </p:cNvSpPr>
            <p:nvPr/>
          </p:nvSpPr>
          <p:spPr bwMode="auto">
            <a:xfrm>
              <a:off x="6868847"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1" name="Freeform: Shape 126"/>
            <p:cNvSpPr>
              <a:spLocks noChangeAspect="1"/>
            </p:cNvSpPr>
            <p:nvPr/>
          </p:nvSpPr>
          <p:spPr bwMode="auto">
            <a:xfrm>
              <a:off x="7612935"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2" name="Freeform: Shape 127"/>
            <p:cNvSpPr>
              <a:spLocks noChangeAspect="1"/>
            </p:cNvSpPr>
            <p:nvPr/>
          </p:nvSpPr>
          <p:spPr bwMode="auto">
            <a:xfrm>
              <a:off x="8357023"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3" name="Freeform: Shape 128"/>
            <p:cNvSpPr>
              <a:spLocks noChangeAspect="1"/>
            </p:cNvSpPr>
            <p:nvPr/>
          </p:nvSpPr>
          <p:spPr bwMode="auto">
            <a:xfrm>
              <a:off x="9098029"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4" name="Freeform: Shape 129"/>
            <p:cNvSpPr>
              <a:spLocks noChangeAspect="1"/>
            </p:cNvSpPr>
            <p:nvPr/>
          </p:nvSpPr>
          <p:spPr bwMode="auto">
            <a:xfrm>
              <a:off x="9842117"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5" name="Freeform: Shape 130"/>
            <p:cNvSpPr>
              <a:spLocks noChangeAspect="1"/>
            </p:cNvSpPr>
            <p:nvPr/>
          </p:nvSpPr>
          <p:spPr bwMode="auto">
            <a:xfrm>
              <a:off x="6868847"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6" name="Freeform: Shape 131"/>
            <p:cNvSpPr>
              <a:spLocks noChangeAspect="1"/>
            </p:cNvSpPr>
            <p:nvPr/>
          </p:nvSpPr>
          <p:spPr bwMode="auto">
            <a:xfrm>
              <a:off x="7612935"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p:spPr>
          <p:txBody>
            <a:bodyPr anchor="ctr"/>
            <a:p>
              <a:pPr algn="ctr"/>
            </a:p>
          </p:txBody>
        </p:sp>
        <p:sp>
          <p:nvSpPr>
            <p:cNvPr id="17" name="Freeform: Shape 132"/>
            <p:cNvSpPr>
              <a:spLocks noChangeAspect="1"/>
            </p:cNvSpPr>
            <p:nvPr/>
          </p:nvSpPr>
          <p:spPr bwMode="auto">
            <a:xfrm>
              <a:off x="8357023"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p:spPr>
          <p:txBody>
            <a:bodyPr anchor="ctr"/>
            <a:p>
              <a:pPr algn="ctr"/>
            </a:p>
          </p:txBody>
        </p:sp>
        <p:sp>
          <p:nvSpPr>
            <p:cNvPr id="18" name="Freeform: Shape 133"/>
            <p:cNvSpPr>
              <a:spLocks noChangeAspect="1"/>
            </p:cNvSpPr>
            <p:nvPr/>
          </p:nvSpPr>
          <p:spPr bwMode="auto">
            <a:xfrm>
              <a:off x="9098029"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p:spPr>
          <p:txBody>
            <a:bodyPr anchor="ctr"/>
            <a:p>
              <a:pPr algn="ctr"/>
            </a:p>
          </p:txBody>
        </p:sp>
        <p:sp>
          <p:nvSpPr>
            <p:cNvPr id="19" name="Freeform: Shape 134"/>
            <p:cNvSpPr>
              <a:spLocks noChangeAspect="1"/>
            </p:cNvSpPr>
            <p:nvPr/>
          </p:nvSpPr>
          <p:spPr bwMode="auto">
            <a:xfrm>
              <a:off x="9842117"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p:spPr>
          <p:txBody>
            <a:bodyPr anchor="ctr"/>
            <a:p>
              <a:pPr algn="ctr"/>
            </a:p>
          </p:txBody>
        </p:sp>
      </p:grpSp>
      <p:sp>
        <p:nvSpPr>
          <p:cNvPr id="24" name="文本框 23"/>
          <p:cNvSpPr txBox="1"/>
          <p:nvPr/>
        </p:nvSpPr>
        <p:spPr>
          <a:xfrm>
            <a:off x="3749040" y="5076825"/>
            <a:ext cx="5082540" cy="1076325"/>
          </a:xfrm>
          <a:prstGeom prst="rect">
            <a:avLst/>
          </a:prstGeom>
          <a:solidFill>
            <a:schemeClr val="bg1">
              <a:alpha val="45000"/>
            </a:schemeClr>
          </a:solidFill>
          <a:ln w="28575">
            <a:noFill/>
          </a:ln>
          <a:effectLst/>
        </p:spPr>
        <p:txBody>
          <a:bodyPr vert="horz" wrap="none" rtlCol="0" anchor="t" anchorCtr="0">
            <a:spAutoFit/>
          </a:bodyPr>
          <a:p>
            <a:pPr algn="ctr"/>
            <a:r>
              <a:rPr lang="zh-CN" altLang="en-US" sz="3200" b="1">
                <a:ln>
                  <a:solidFill>
                    <a:srgbClr val="012761"/>
                  </a:solidFill>
                </a:ln>
                <a:solidFill>
                  <a:srgbClr val="53A5D8"/>
                </a:solidFill>
                <a:latin typeface="方正粗黑宋简体" panose="02000000000000000000" charset="-122"/>
                <a:ea typeface="方正粗黑宋简体" panose="02000000000000000000" charset="-122"/>
                <a:cs typeface="方正粗黑宋简体" panose="02000000000000000000" charset="-122"/>
                <a:sym typeface="+mn-ea"/>
              </a:rPr>
              <a:t>增设了密码错误核对机制，</a:t>
            </a:r>
            <a:endParaRPr lang="zh-CN" altLang="en-US" sz="3200" b="1">
              <a:ln>
                <a:solidFill>
                  <a:srgbClr val="012761"/>
                </a:solidFill>
              </a:ln>
              <a:solidFill>
                <a:srgbClr val="53A5D8"/>
              </a:solidFill>
              <a:latin typeface="方正粗黑宋简体" panose="02000000000000000000" charset="-122"/>
              <a:ea typeface="方正粗黑宋简体" panose="02000000000000000000" charset="-122"/>
              <a:cs typeface="方正粗黑宋简体" panose="02000000000000000000" charset="-122"/>
              <a:sym typeface="+mn-ea"/>
            </a:endParaRPr>
          </a:p>
          <a:p>
            <a:pPr algn="ctr"/>
            <a:r>
              <a:rPr lang="zh-CN" altLang="en-US" sz="3200" b="1">
                <a:ln>
                  <a:solidFill>
                    <a:srgbClr val="012761"/>
                  </a:solidFill>
                </a:ln>
                <a:solidFill>
                  <a:srgbClr val="53A5D8"/>
                </a:solidFill>
                <a:latin typeface="方正粗黑宋简体" panose="02000000000000000000" charset="-122"/>
                <a:ea typeface="方正粗黑宋简体" panose="02000000000000000000" charset="-122"/>
                <a:cs typeface="方正粗黑宋简体" panose="02000000000000000000" charset="-122"/>
                <a:sym typeface="+mn-ea"/>
              </a:rPr>
              <a:t>以防暴力登录</a:t>
            </a:r>
            <a:endParaRPr lang="zh-CN" altLang="en-US" sz="3200" b="1">
              <a:ln>
                <a:solidFill>
                  <a:srgbClr val="012761"/>
                </a:solidFill>
              </a:ln>
              <a:solidFill>
                <a:srgbClr val="53A5D8"/>
              </a:solidFill>
              <a:latin typeface="方正粗黑宋简体" panose="02000000000000000000" charset="-122"/>
              <a:ea typeface="方正粗黑宋简体" panose="02000000000000000000" charset="-122"/>
              <a:cs typeface="方正粗黑宋简体" panose="020000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42"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childTnLst>
                          </p:cTn>
                        </p:par>
                        <p:par>
                          <p:cTn id="19" fill="hold">
                            <p:stCondLst>
                              <p:cond delay="500"/>
                            </p:stCondLst>
                            <p:childTnLst>
                              <p:par>
                                <p:cTn id="20" presetID="10" presetClass="entr" presetSubtype="0" fill="hold" grpId="1"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27" presetClass="entr" presetSubtype="0" fill="hold" nodeType="withEffect">
                                  <p:stCondLst>
                                    <p:cond delay="0"/>
                                  </p:stCondLst>
                                  <p:iterate type="lt">
                                    <p:tmPct val="50000"/>
                                  </p:iterate>
                                  <p:childTnLst>
                                    <p:set>
                                      <p:cBhvr>
                                        <p:cTn id="34" dur="200" fill="hold">
                                          <p:stCondLst>
                                            <p:cond delay="0"/>
                                          </p:stCondLst>
                                        </p:cTn>
                                        <p:tgtEl>
                                          <p:spTgt spid="24">
                                            <p:txEl>
                                              <p:pRg st="0" end="0"/>
                                            </p:txEl>
                                          </p:spTgt>
                                        </p:tgtEl>
                                        <p:attrNameLst>
                                          <p:attrName>style.visibility</p:attrName>
                                        </p:attrNameLst>
                                      </p:cBhvr>
                                      <p:to>
                                        <p:strVal val="visible"/>
                                      </p:to>
                                    </p:set>
                                    <p:anim calcmode="discrete" valueType="clr">
                                      <p:cBhvr override="childStyle">
                                        <p:cTn id="35" dur="200"/>
                                        <p:tgtEl>
                                          <p:spTgt spid="2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200"/>
                                        <p:tgtEl>
                                          <p:spTgt spid="24">
                                            <p:txEl>
                                              <p:pRg st="0" end="0"/>
                                            </p:txEl>
                                          </p:spTgt>
                                        </p:tgtEl>
                                        <p:attrNameLst>
                                          <p:attrName>fillcolor</p:attrName>
                                        </p:attrNameLst>
                                      </p:cBhvr>
                                      <p:tavLst>
                                        <p:tav tm="0">
                                          <p:val>
                                            <p:clrVal>
                                              <a:schemeClr val="accent2"/>
                                            </p:clrVal>
                                          </p:val>
                                        </p:tav>
                                        <p:tav tm="50000">
                                          <p:val>
                                            <p:clrVal>
                                              <a:schemeClr val="hlink"/>
                                            </p:clrVal>
                                          </p:val>
                                        </p:tav>
                                      </p:tavLst>
                                    </p:anim>
                                    <p:set>
                                      <p:cBhvr>
                                        <p:cTn id="37" dur="200"/>
                                        <p:tgtEl>
                                          <p:spTgt spid="24">
                                            <p:txEl>
                                              <p:pRg st="0" end="0"/>
                                            </p:txEl>
                                          </p:spTgt>
                                        </p:tgtEl>
                                        <p:attrNameLst>
                                          <p:attrName>fill.type</p:attrName>
                                        </p:attrNameLst>
                                      </p:cBhvr>
                                      <p:to>
                                        <p:strVal val="solid"/>
                                      </p:to>
                                    </p:set>
                                  </p:childTnLst>
                                </p:cTn>
                              </p:par>
                            </p:childTnLst>
                          </p:cTn>
                        </p:par>
                        <p:par>
                          <p:cTn id="38" fill="hold">
                            <p:stCondLst>
                              <p:cond delay="2800"/>
                            </p:stCondLst>
                            <p:childTnLst>
                              <p:par>
                                <p:cTn id="39" presetID="27" presetClass="entr" presetSubtype="0" fill="hold" nodeType="afterEffect">
                                  <p:stCondLst>
                                    <p:cond delay="0"/>
                                  </p:stCondLst>
                                  <p:iterate type="lt">
                                    <p:tmPct val="50000"/>
                                  </p:iterate>
                                  <p:childTnLst>
                                    <p:set>
                                      <p:cBhvr>
                                        <p:cTn id="40" dur="200" fill="hold">
                                          <p:stCondLst>
                                            <p:cond delay="0"/>
                                          </p:stCondLst>
                                        </p:cTn>
                                        <p:tgtEl>
                                          <p:spTgt spid="24">
                                            <p:txEl>
                                              <p:pRg st="1" end="1"/>
                                            </p:txEl>
                                          </p:spTgt>
                                        </p:tgtEl>
                                        <p:attrNameLst>
                                          <p:attrName>style.visibility</p:attrName>
                                        </p:attrNameLst>
                                      </p:cBhvr>
                                      <p:to>
                                        <p:strVal val="visible"/>
                                      </p:to>
                                    </p:set>
                                    <p:anim calcmode="discrete" valueType="clr">
                                      <p:cBhvr override="childStyle">
                                        <p:cTn id="41" dur="200"/>
                                        <p:tgtEl>
                                          <p:spTgt spid="2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2" dur="200"/>
                                        <p:tgtEl>
                                          <p:spTgt spid="24">
                                            <p:txEl>
                                              <p:pRg st="1" end="1"/>
                                            </p:txEl>
                                          </p:spTgt>
                                        </p:tgtEl>
                                        <p:attrNameLst>
                                          <p:attrName>fillcolor</p:attrName>
                                        </p:attrNameLst>
                                      </p:cBhvr>
                                      <p:tavLst>
                                        <p:tav tm="0">
                                          <p:val>
                                            <p:clrVal>
                                              <a:schemeClr val="accent2"/>
                                            </p:clrVal>
                                          </p:val>
                                        </p:tav>
                                        <p:tav tm="50000">
                                          <p:val>
                                            <p:clrVal>
                                              <a:schemeClr val="hlink"/>
                                            </p:clrVal>
                                          </p:val>
                                        </p:tav>
                                      </p:tavLst>
                                    </p:anim>
                                    <p:set>
                                      <p:cBhvr>
                                        <p:cTn id="43" dur="200"/>
                                        <p:tgtEl>
                                          <p:spTgt spid="24">
                                            <p:txEl>
                                              <p:pRg st="1" end="1"/>
                                            </p:txEl>
                                          </p:spTgt>
                                        </p:tgtEl>
                                        <p:attrNameLst>
                                          <p:attrName>fill.type</p:attrName>
                                        </p:attrNameLst>
                                      </p:cBhvr>
                                      <p:to>
                                        <p:strVal val="solid"/>
                                      </p:to>
                                    </p:set>
                                  </p:childTnLst>
                                </p:cTn>
                              </p:par>
                            </p:childTnLst>
                          </p:cTn>
                        </p:par>
                        <p:par>
                          <p:cTn id="44" fill="hold">
                            <p:stCondLst>
                              <p:cond delay="3500"/>
                            </p:stCondLst>
                            <p:childTnLst>
                              <p:par>
                                <p:cTn id="45" presetID="42" presetClass="entr" presetSubtype="0"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2" grpId="1" bldLvl="0" animBg="1"/>
      <p:bldP spid="51" grpId="1" bldLvl="0" animBg="1"/>
      <p:bldP spid="4" grpId="0" animBg="1"/>
      <p:bldP spid="24" grpId="0" bldLvl="0" animBg="1" uiExpand="1"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剪去单角的矩形 2"/>
          <p:cNvSpPr/>
          <p:nvPr/>
        </p:nvSpPr>
        <p:spPr>
          <a:xfrm>
            <a:off x="4281805" y="2086610"/>
            <a:ext cx="4699000" cy="2865120"/>
          </a:xfrm>
          <a:prstGeom prst="snip1Rect">
            <a:avLst/>
          </a:prstGeom>
          <a:solidFill>
            <a:srgbClr val="5CB3E5"/>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9" name="图片 48" descr="logo3"/>
          <p:cNvPicPr>
            <a:picLocks noChangeAspect="1"/>
          </p:cNvPicPr>
          <p:nvPr>
            <p:custDataLst>
              <p:tags r:id="rId1"/>
            </p:custDataLst>
          </p:nvPr>
        </p:nvPicPr>
        <p:blipFill>
          <a:blip r:embed="rId2">
            <a:clrChange>
              <a:clrFrom>
                <a:srgbClr val="FFFFFF">
                  <a:alpha val="100000"/>
                </a:srgbClr>
              </a:clrFrom>
              <a:clrTo>
                <a:srgbClr val="FFFFFF">
                  <a:alpha val="100000"/>
                  <a:alpha val="0"/>
                </a:srgbClr>
              </a:clrTo>
            </a:clrChange>
            <a:lum bright="-24000" contrast="-30000"/>
          </a:blip>
          <a:stretch>
            <a:fillRect/>
          </a:stretch>
        </p:blipFill>
        <p:spPr>
          <a:xfrm>
            <a:off x="-178435" y="0"/>
            <a:ext cx="2357755" cy="1513840"/>
          </a:xfrm>
          <a:prstGeom prst="rect">
            <a:avLst/>
          </a:prstGeom>
        </p:spPr>
      </p:pic>
      <p:sp>
        <p:nvSpPr>
          <p:cNvPr id="54" name="五边形 53"/>
          <p:cNvSpPr/>
          <p:nvPr/>
        </p:nvSpPr>
        <p:spPr>
          <a:xfrm>
            <a:off x="1784350" y="826135"/>
            <a:ext cx="2039620" cy="687705"/>
          </a:xfrm>
          <a:prstGeom prst="homePlate">
            <a:avLst/>
          </a:prstGeom>
          <a:gradFill>
            <a:gsLst>
              <a:gs pos="0">
                <a:srgbClr val="6096E6"/>
              </a:gs>
              <a:gs pos="90000">
                <a:srgbClr val="58B6E5"/>
              </a:gs>
            </a:gsLst>
            <a:lin ang="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latin typeface="+mj-ea"/>
                <a:ea typeface="+mj-ea"/>
                <a:cs typeface="+mj-ea"/>
              </a:rPr>
              <a:t>0</a:t>
            </a:r>
            <a:r>
              <a:rPr lang="en-US" sz="2000" b="1">
                <a:latin typeface="+mj-ea"/>
                <a:ea typeface="+mj-ea"/>
                <a:cs typeface="+mj-ea"/>
              </a:rPr>
              <a:t>5 </a:t>
            </a:r>
            <a:r>
              <a:rPr lang="zh-CN" altLang="en-US" sz="2000" b="1">
                <a:latin typeface="+mj-ea"/>
                <a:ea typeface="+mj-ea"/>
                <a:cs typeface="+mj-ea"/>
              </a:rPr>
              <a:t>网站安全性</a:t>
            </a:r>
            <a:endParaRPr lang="zh-CN" altLang="en-US" sz="2000" b="1">
              <a:latin typeface="+mj-ea"/>
              <a:ea typeface="+mj-ea"/>
              <a:cs typeface="+mj-ea"/>
            </a:endParaRPr>
          </a:p>
        </p:txBody>
      </p:sp>
      <p:pic>
        <p:nvPicPr>
          <p:cNvPr id="10" name="图片 9"/>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114" y="3186892"/>
            <a:ext cx="3528392" cy="3722171"/>
          </a:xfrm>
          <a:prstGeom prst="rect">
            <a:avLst/>
          </a:prstGeom>
        </p:spPr>
      </p:pic>
      <p:sp>
        <p:nvSpPr>
          <p:cNvPr id="51" name="平行四边形 50"/>
          <p:cNvSpPr/>
          <p:nvPr/>
        </p:nvSpPr>
        <p:spPr>
          <a:xfrm>
            <a:off x="4956175" y="931545"/>
            <a:ext cx="2668905" cy="678180"/>
          </a:xfrm>
          <a:prstGeom prst="parallelogram">
            <a:avLst/>
          </a:prstGeom>
          <a:gradFill>
            <a:gsLst>
              <a:gs pos="0">
                <a:srgbClr val="59B5E5"/>
              </a:gs>
              <a:gs pos="100000">
                <a:srgbClr val="6097E6"/>
              </a:gs>
            </a:gsLst>
            <a:lin ang="1494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latin typeface="微软雅黑" panose="020B0503020204020204" pitchFamily="34" charset="-122"/>
              <a:ea typeface="微软雅黑" panose="020B0503020204020204" pitchFamily="34" charset="-122"/>
            </a:endParaRPr>
          </a:p>
        </p:txBody>
      </p:sp>
      <p:sp>
        <p:nvSpPr>
          <p:cNvPr id="52" name="平行四边形 51"/>
          <p:cNvSpPr/>
          <p:nvPr/>
        </p:nvSpPr>
        <p:spPr>
          <a:xfrm>
            <a:off x="4845685" y="835660"/>
            <a:ext cx="2668905" cy="678180"/>
          </a:xfrm>
          <a:prstGeom prst="parallelogram">
            <a:avLst/>
          </a:prstGeom>
          <a:pattFill prst="pct50">
            <a:fgClr>
              <a:schemeClr val="accent1"/>
            </a:fgClr>
            <a:bgClr>
              <a:schemeClr val="bg1">
                <a:lumMod val="95000"/>
              </a:schemeClr>
            </a:bgClr>
          </a:patt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a:solidFill>
                  <a:schemeClr val="bg1"/>
                </a:solidFill>
                <a:latin typeface="微软雅黑" panose="020B0503020204020204" pitchFamily="34" charset="-122"/>
                <a:ea typeface="微软雅黑" panose="020B0503020204020204" pitchFamily="34" charset="-122"/>
              </a:rPr>
              <a:t>用户隐私保护</a:t>
            </a:r>
            <a:endParaRPr lang="zh-CN" altLang="en-US" sz="2000" b="1">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5"/>
          <a:srcRect r="17449"/>
          <a:stretch>
            <a:fillRect/>
          </a:stretch>
        </p:blipFill>
        <p:spPr>
          <a:xfrm>
            <a:off x="4115435" y="1909445"/>
            <a:ext cx="4713605" cy="2854960"/>
          </a:xfrm>
          <a:prstGeom prst="snip1Rect">
            <a:avLst/>
          </a:prstGeom>
        </p:spPr>
      </p:pic>
      <p:pic>
        <p:nvPicPr>
          <p:cNvPr id="2" name="图片 1"/>
          <p:cNvPicPr>
            <a:picLocks noChangeAspect="1"/>
          </p:cNvPicPr>
          <p:nvPr>
            <p:custDataLst>
              <p:tags r:id="rId6"/>
            </p:custDataLst>
          </p:nvPr>
        </p:nvPicPr>
        <p:blipFill>
          <a:blip r:embed="rId7"/>
          <a:stretch>
            <a:fillRect/>
          </a:stretch>
        </p:blipFill>
        <p:spPr>
          <a:xfrm>
            <a:off x="4079875" y="1910080"/>
            <a:ext cx="4749165" cy="2854325"/>
          </a:xfrm>
          <a:prstGeom prst="snip1Rect">
            <a:avLst/>
          </a:prstGeom>
          <a:effectLst>
            <a:outerShdw blurRad="292100" dist="38100" dir="2700000" algn="tl" rotWithShape="0">
              <a:srgbClr val="012761">
                <a:alpha val="40000"/>
              </a:srgbClr>
            </a:outerShdw>
          </a:effectLst>
        </p:spPr>
      </p:pic>
      <p:pic>
        <p:nvPicPr>
          <p:cNvPr id="5" name="图片 4" descr="未标题-1"/>
          <p:cNvPicPr>
            <a:picLocks noChangeAspect="1"/>
          </p:cNvPicPr>
          <p:nvPr/>
        </p:nvPicPr>
        <p:blipFill>
          <a:blip r:embed="rId8"/>
          <a:stretch>
            <a:fillRect/>
          </a:stretch>
        </p:blipFill>
        <p:spPr>
          <a:xfrm>
            <a:off x="5222240" y="20955"/>
            <a:ext cx="2499995" cy="2499995"/>
          </a:xfrm>
          <a:prstGeom prst="rect">
            <a:avLst/>
          </a:prstGeom>
        </p:spPr>
      </p:pic>
      <p:sp>
        <p:nvSpPr>
          <p:cNvPr id="8" name="文本框 7"/>
          <p:cNvSpPr txBox="1"/>
          <p:nvPr/>
        </p:nvSpPr>
        <p:spPr>
          <a:xfrm>
            <a:off x="7838059" y="423156"/>
            <a:ext cx="1954381" cy="2215991"/>
          </a:xfrm>
          <a:prstGeom prst="rect">
            <a:avLst/>
          </a:prstGeom>
          <a:noFill/>
        </p:spPr>
        <p:txBody>
          <a:bodyPr wrap="none" rtlCol="0">
            <a:spAutoFit/>
          </a:bodyPr>
          <a:p>
            <a:r>
              <a:rPr lang="zh-CN" altLang="en-US" sz="13800" dirty="0">
                <a:solidFill>
                  <a:srgbClr val="53A5D8"/>
                </a:solidFill>
                <a:latin typeface="思源黑体 CN Heavy" panose="020B0A00000000000000" pitchFamily="34" charset="-122"/>
                <a:ea typeface="思源黑体 CN Heavy" panose="020B0A00000000000000" pitchFamily="34" charset="-122"/>
              </a:rPr>
              <a:t>“</a:t>
            </a:r>
            <a:endParaRPr lang="zh-CN" altLang="en-US" sz="13800" dirty="0">
              <a:solidFill>
                <a:srgbClr val="53A5D8"/>
              </a:solidFill>
              <a:latin typeface="思源黑体 CN Heavy" panose="020B0A00000000000000" pitchFamily="34" charset="-122"/>
              <a:ea typeface="思源黑体 CN Heavy" panose="020B0A00000000000000" pitchFamily="34" charset="-122"/>
            </a:endParaRPr>
          </a:p>
        </p:txBody>
      </p:sp>
      <p:sp>
        <p:nvSpPr>
          <p:cNvPr id="13" name="文本框 12"/>
          <p:cNvSpPr txBox="1"/>
          <p:nvPr/>
        </p:nvSpPr>
        <p:spPr>
          <a:xfrm>
            <a:off x="9380855" y="1216025"/>
            <a:ext cx="1659890" cy="4991100"/>
          </a:xfrm>
          <a:prstGeom prst="rect">
            <a:avLst/>
          </a:prstGeom>
          <a:noFill/>
          <a:ln w="28575">
            <a:noFill/>
          </a:ln>
          <a:effectLst/>
        </p:spPr>
        <p:txBody>
          <a:bodyPr vert="eaVert" wrap="none" rtlCol="0" anchor="t" anchorCtr="0">
            <a:spAutoFit/>
          </a:bodyPr>
          <a:p>
            <a:pPr algn="l"/>
            <a:r>
              <a:rPr lang="zh-CN" altLang="en-US" sz="3200" b="1">
                <a:ln>
                  <a:solidFill>
                    <a:srgbClr val="012761"/>
                  </a:solidFill>
                </a:ln>
                <a:solidFill>
                  <a:srgbClr val="53A5D8"/>
                </a:solidFill>
                <a:latin typeface="方正粗黑宋简体" panose="02000000000000000000" charset="-122"/>
                <a:ea typeface="方正粗黑宋简体" panose="02000000000000000000" charset="-122"/>
                <a:cs typeface="方正粗黑宋简体" panose="02000000000000000000" charset="-122"/>
                <a:sym typeface="+mn-ea"/>
              </a:rPr>
              <a:t>对用户密码进行了加密保护</a:t>
            </a:r>
            <a:endParaRPr lang="zh-CN" altLang="en-US" sz="3200" b="1">
              <a:ln>
                <a:solidFill>
                  <a:srgbClr val="012761"/>
                </a:solidFill>
              </a:ln>
              <a:solidFill>
                <a:srgbClr val="53A5D8"/>
              </a:solidFill>
              <a:latin typeface="方正粗黑宋简体" panose="02000000000000000000" charset="-122"/>
              <a:ea typeface="方正粗黑宋简体" panose="02000000000000000000" charset="-122"/>
              <a:cs typeface="方正粗黑宋简体" panose="02000000000000000000" charset="-122"/>
            </a:endParaRPr>
          </a:p>
          <a:p>
            <a:pPr algn="l"/>
            <a:r>
              <a:rPr lang="zh-CN" altLang="en-US" sz="3200" b="1">
                <a:ln>
                  <a:solidFill>
                    <a:srgbClr val="012761"/>
                  </a:solidFill>
                </a:ln>
                <a:solidFill>
                  <a:srgbClr val="53A5D8"/>
                </a:solidFill>
                <a:latin typeface="方正粗黑宋简体" panose="02000000000000000000" charset="-122"/>
                <a:ea typeface="方正粗黑宋简体" panose="02000000000000000000" charset="-122"/>
                <a:cs typeface="方正粗黑宋简体" panose="02000000000000000000" charset="-122"/>
                <a:sym typeface="+mn-ea"/>
              </a:rPr>
              <a:t>注重用户隐私，</a:t>
            </a:r>
            <a:endParaRPr lang="zh-CN" altLang="en-US" sz="3200" b="1">
              <a:ln>
                <a:solidFill>
                  <a:srgbClr val="012761"/>
                </a:solidFill>
              </a:ln>
              <a:solidFill>
                <a:srgbClr val="53A5D8"/>
              </a:solidFill>
              <a:latin typeface="方正粗黑宋简体" panose="02000000000000000000" charset="-122"/>
              <a:ea typeface="方正粗黑宋简体" panose="02000000000000000000" charset="-122"/>
              <a:cs typeface="方正粗黑宋简体" panose="02000000000000000000" charset="-122"/>
            </a:endParaRPr>
          </a:p>
          <a:p>
            <a:endParaRPr lang="zh-CN" altLang="en-US" sz="3200" b="1">
              <a:ln>
                <a:solidFill>
                  <a:srgbClr val="012761"/>
                </a:solidFill>
              </a:ln>
              <a:solidFill>
                <a:srgbClr val="53A5D8"/>
              </a:solidFill>
              <a:latin typeface="方正粗黑宋简体" panose="02000000000000000000" charset="-122"/>
              <a:ea typeface="方正粗黑宋简体" panose="02000000000000000000" charset="-122"/>
              <a:cs typeface="方正粗黑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fade">
                                      <p:cBhvr>
                                        <p:cTn id="14" dur="500"/>
                                        <p:tgtEl>
                                          <p:spTgt spid="52"/>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0" presetClass="entr" presetSubtype="0" fill="hold" nodeType="withEffect">
                                  <p:stCondLst>
                                    <p:cond delay="8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27" presetClass="entr" presetSubtype="0" fill="hold" nodeType="withEffect">
                                  <p:stCondLst>
                                    <p:cond delay="0"/>
                                  </p:stCondLst>
                                  <p:iterate type="lt">
                                    <p:tmPct val="50000"/>
                                  </p:iterate>
                                  <p:childTnLst>
                                    <p:set>
                                      <p:cBhvr>
                                        <p:cTn id="25" dur="200" fill="hold">
                                          <p:stCondLst>
                                            <p:cond delay="0"/>
                                          </p:stCondLst>
                                        </p:cTn>
                                        <p:tgtEl>
                                          <p:spTgt spid="13">
                                            <p:txEl>
                                              <p:pRg st="1" end="1"/>
                                            </p:txEl>
                                          </p:spTgt>
                                        </p:tgtEl>
                                        <p:attrNameLst>
                                          <p:attrName>style.visibility</p:attrName>
                                        </p:attrNameLst>
                                      </p:cBhvr>
                                      <p:to>
                                        <p:strVal val="visible"/>
                                      </p:to>
                                    </p:set>
                                    <p:anim calcmode="discrete" valueType="clr">
                                      <p:cBhvr override="childStyle">
                                        <p:cTn id="26" dur="200"/>
                                        <p:tgtEl>
                                          <p:spTgt spid="1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200"/>
                                        <p:tgtEl>
                                          <p:spTgt spid="13">
                                            <p:txEl>
                                              <p:pRg st="1" end="1"/>
                                            </p:txEl>
                                          </p:spTgt>
                                        </p:tgtEl>
                                        <p:attrNameLst>
                                          <p:attrName>fillcolor</p:attrName>
                                        </p:attrNameLst>
                                      </p:cBhvr>
                                      <p:tavLst>
                                        <p:tav tm="0">
                                          <p:val>
                                            <p:clrVal>
                                              <a:schemeClr val="accent2"/>
                                            </p:clrVal>
                                          </p:val>
                                        </p:tav>
                                        <p:tav tm="50000">
                                          <p:val>
                                            <p:clrVal>
                                              <a:schemeClr val="hlink"/>
                                            </p:clrVal>
                                          </p:val>
                                        </p:tav>
                                      </p:tavLst>
                                    </p:anim>
                                    <p:set>
                                      <p:cBhvr>
                                        <p:cTn id="28" dur="200"/>
                                        <p:tgtEl>
                                          <p:spTgt spid="13">
                                            <p:txEl>
                                              <p:pRg st="1" end="1"/>
                                            </p:txEl>
                                          </p:spTgt>
                                        </p:tgtEl>
                                        <p:attrNameLst>
                                          <p:attrName>fill.type</p:attrName>
                                        </p:attrNameLst>
                                      </p:cBhvr>
                                      <p:to>
                                        <p:strVal val="solid"/>
                                      </p:to>
                                    </p:set>
                                  </p:childTnLst>
                                </p:cTn>
                              </p:par>
                            </p:childTnLst>
                          </p:cTn>
                        </p:par>
                        <p:par>
                          <p:cTn id="29" fill="hold">
                            <p:stCondLst>
                              <p:cond delay="1799"/>
                            </p:stCondLst>
                            <p:childTnLst>
                              <p:par>
                                <p:cTn id="30" presetID="27" presetClass="entr" presetSubtype="0" fill="hold" nodeType="afterEffect">
                                  <p:stCondLst>
                                    <p:cond delay="0"/>
                                  </p:stCondLst>
                                  <p:iterate type="lt">
                                    <p:tmPct val="50000"/>
                                  </p:iterate>
                                  <p:childTnLst>
                                    <p:set>
                                      <p:cBhvr>
                                        <p:cTn id="31" dur="200" fill="hold">
                                          <p:stCondLst>
                                            <p:cond delay="0"/>
                                          </p:stCondLst>
                                        </p:cTn>
                                        <p:tgtEl>
                                          <p:spTgt spid="13">
                                            <p:txEl>
                                              <p:pRg st="0" end="0"/>
                                            </p:txEl>
                                          </p:spTgt>
                                        </p:tgtEl>
                                        <p:attrNameLst>
                                          <p:attrName>style.visibility</p:attrName>
                                        </p:attrNameLst>
                                      </p:cBhvr>
                                      <p:to>
                                        <p:strVal val="visible"/>
                                      </p:to>
                                    </p:set>
                                    <p:anim calcmode="discrete" valueType="clr">
                                      <p:cBhvr override="childStyle">
                                        <p:cTn id="32" dur="200"/>
                                        <p:tgtEl>
                                          <p:spTgt spid="1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3" dur="200"/>
                                        <p:tgtEl>
                                          <p:spTgt spid="13">
                                            <p:txEl>
                                              <p:pRg st="0" end="0"/>
                                            </p:txEl>
                                          </p:spTgt>
                                        </p:tgtEl>
                                        <p:attrNameLst>
                                          <p:attrName>fillcolor</p:attrName>
                                        </p:attrNameLst>
                                      </p:cBhvr>
                                      <p:tavLst>
                                        <p:tav tm="0">
                                          <p:val>
                                            <p:clrVal>
                                              <a:schemeClr val="accent2"/>
                                            </p:clrVal>
                                          </p:val>
                                        </p:tav>
                                        <p:tav tm="50000">
                                          <p:val>
                                            <p:clrVal>
                                              <a:schemeClr val="hlink"/>
                                            </p:clrVal>
                                          </p:val>
                                        </p:tav>
                                      </p:tavLst>
                                    </p:anim>
                                    <p:set>
                                      <p:cBhvr>
                                        <p:cTn id="34" dur="200"/>
                                        <p:tgtEl>
                                          <p:spTgt spid="13">
                                            <p:txEl>
                                              <p:pRg st="0" end="0"/>
                                            </p:txEl>
                                          </p:spTgt>
                                        </p:tgtEl>
                                        <p:attrNameLst>
                                          <p:attrName>fill.type</p:attrName>
                                        </p:attrNameLst>
                                      </p:cBhvr>
                                      <p:to>
                                        <p:strVal val="solid"/>
                                      </p:to>
                                    </p:set>
                                  </p:childTnLst>
                                </p:cTn>
                              </p:par>
                              <p:par>
                                <p:cTn id="35" presetID="10"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par>
                                <p:cTn id="38" presetID="10" presetClass="entr" presetSubtype="0" fill="hold" nodeType="withEffect">
                                  <p:stCondLst>
                                    <p:cond delay="50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42" presetClass="path" presetSubtype="0" accel="50000" decel="50000" fill="hold" nodeType="withEffect">
                                  <p:stCondLst>
                                    <p:cond delay="500"/>
                                  </p:stCondLst>
                                  <p:childTnLst>
                                    <p:animMotion origin="layout" path="M 0.000000 0.000000 L -0.001302 0.302222 " pathEditMode="relative" rAng="0" ptsTypes="">
                                      <p:cBhvr>
                                        <p:cTn id="42" dur="1000" fill="hold"/>
                                        <p:tgtEl>
                                          <p:spTgt spid="5"/>
                                        </p:tgtEl>
                                        <p:attrNameLst>
                                          <p:attrName>ppt_x</p:attrName>
                                          <p:attrName>ppt_y</p:attrName>
                                        </p:attrNameLst>
                                      </p:cBhvr>
                                      <p:rCtr x="0" y="157"/>
                                    </p:animMotion>
                                  </p:childTnLst>
                                </p:cTn>
                              </p:par>
                            </p:childTnLst>
                          </p:cTn>
                        </p:par>
                        <p:par>
                          <p:cTn id="43" fill="hold">
                            <p:stCondLst>
                              <p:cond delay="3299"/>
                            </p:stCondLst>
                            <p:childTnLst>
                              <p:par>
                                <p:cTn id="44" presetID="10" presetClass="exit" presetSubtype="0" fill="hold" nodeType="after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childTnLst>
                          </p:cTn>
                        </p:par>
                        <p:par>
                          <p:cTn id="47" fill="hold">
                            <p:stCondLst>
                              <p:cond delay="3799"/>
                            </p:stCondLst>
                            <p:childTnLst>
                              <p:par>
                                <p:cTn id="48" presetID="22" presetClass="entr" presetSubtype="1" fill="hold"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wipe(up)">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2" grpId="1" bldLvl="0" animBg="1"/>
      <p:bldP spid="51" grpId="1" bldLvl="0" animBg="1"/>
      <p:bldP spid="3"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 name="图片 48" descr="logo3"/>
          <p:cNvPicPr>
            <a:picLocks noChangeAspect="1"/>
          </p:cNvPicPr>
          <p:nvPr/>
        </p:nvPicPr>
        <p:blipFill>
          <a:blip r:embed="rId1">
            <a:clrChange>
              <a:clrFrom>
                <a:srgbClr val="FFFFFF">
                  <a:alpha val="100000"/>
                </a:srgbClr>
              </a:clrFrom>
              <a:clrTo>
                <a:srgbClr val="FFFFFF">
                  <a:alpha val="100000"/>
                  <a:alpha val="0"/>
                </a:srgbClr>
              </a:clrTo>
            </a:clrChange>
            <a:lum bright="-24000" contrast="-30000"/>
          </a:blip>
          <a:stretch>
            <a:fillRect/>
          </a:stretch>
        </p:blipFill>
        <p:spPr>
          <a:xfrm>
            <a:off x="-178435" y="0"/>
            <a:ext cx="2357755" cy="1513840"/>
          </a:xfrm>
          <a:prstGeom prst="rect">
            <a:avLst/>
          </a:prstGeom>
        </p:spPr>
      </p:pic>
      <p:sp>
        <p:nvSpPr>
          <p:cNvPr id="54" name="五边形 53"/>
          <p:cNvSpPr/>
          <p:nvPr/>
        </p:nvSpPr>
        <p:spPr>
          <a:xfrm>
            <a:off x="1784350" y="826135"/>
            <a:ext cx="2039620" cy="687705"/>
          </a:xfrm>
          <a:prstGeom prst="homePlate">
            <a:avLst/>
          </a:prstGeom>
          <a:gradFill>
            <a:gsLst>
              <a:gs pos="0">
                <a:srgbClr val="6096E6"/>
              </a:gs>
              <a:gs pos="90000">
                <a:srgbClr val="58B6E5"/>
              </a:gs>
            </a:gsLst>
            <a:lin ang="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latin typeface="+mj-ea"/>
                <a:ea typeface="+mj-ea"/>
                <a:cs typeface="+mj-ea"/>
              </a:rPr>
              <a:t>06 </a:t>
            </a:r>
            <a:r>
              <a:rPr lang="zh-CN" altLang="en-US" sz="2000" b="1">
                <a:latin typeface="+mj-ea"/>
                <a:ea typeface="+mj-ea"/>
                <a:cs typeface="+mj-ea"/>
              </a:rPr>
              <a:t>运营与更新</a:t>
            </a:r>
            <a:endParaRPr lang="zh-CN" altLang="en-US" sz="2000" b="1">
              <a:latin typeface="+mj-ea"/>
              <a:ea typeface="+mj-ea"/>
              <a:cs typeface="+mj-ea"/>
            </a:endParaRPr>
          </a:p>
        </p:txBody>
      </p:sp>
      <p:pic>
        <p:nvPicPr>
          <p:cNvPr id="102" name="图片 101" descr="C:/Users/ADMINI~1/AppData/Local/Temp/kaimatting/20200524234606/output_aiMatting_20200524234613.pngoutput_aiMatting_20200524234613"/>
          <p:cNvPicPr>
            <a:picLocks noChangeAspect="1"/>
          </p:cNvPicPr>
          <p:nvPr/>
        </p:nvPicPr>
        <p:blipFill>
          <a:blip r:embed="rId2"/>
          <a:stretch>
            <a:fillRect/>
          </a:stretch>
        </p:blipFill>
        <p:spPr>
          <a:xfrm>
            <a:off x="7078345" y="2200910"/>
            <a:ext cx="5113655" cy="2924810"/>
          </a:xfrm>
          <a:prstGeom prst="rect">
            <a:avLst/>
          </a:prstGeom>
        </p:spPr>
      </p:pic>
      <p:pic>
        <p:nvPicPr>
          <p:cNvPr id="101" name="图片 100"/>
          <p:cNvPicPr>
            <a:picLocks noChangeAspect="1"/>
          </p:cNvPicPr>
          <p:nvPr/>
        </p:nvPicPr>
        <p:blipFill>
          <a:blip r:embed="rId3"/>
          <a:stretch>
            <a:fillRect/>
          </a:stretch>
        </p:blipFill>
        <p:spPr>
          <a:xfrm>
            <a:off x="7674610" y="2421255"/>
            <a:ext cx="3921760" cy="2274570"/>
          </a:xfrm>
          <a:prstGeom prst="rect">
            <a:avLst/>
          </a:prstGeom>
        </p:spPr>
      </p:pic>
      <p:sp>
        <p:nvSpPr>
          <p:cNvPr id="103" name="文本框 102"/>
          <p:cNvSpPr txBox="1"/>
          <p:nvPr/>
        </p:nvSpPr>
        <p:spPr>
          <a:xfrm>
            <a:off x="546735" y="1943735"/>
            <a:ext cx="5881370" cy="3044190"/>
          </a:xfrm>
          <a:prstGeom prst="rect">
            <a:avLst/>
          </a:prstGeom>
          <a:noFill/>
        </p:spPr>
        <p:txBody>
          <a:bodyPr wrap="square" rtlCol="0">
            <a:spAutoFit/>
          </a:bodyPr>
          <a:p>
            <a:pPr algn="l">
              <a:lnSpc>
                <a:spcPct val="160000"/>
              </a:lnSpc>
            </a:pPr>
            <a:r>
              <a:rPr lang="zh-CN" altLang="en-US" sz="2400"/>
              <a:t>我们将整个网站的用户划分为了超级管理员与普通用户，只有超级管理员能够进入战疫百事通的后台管理页面。</a:t>
            </a:r>
            <a:endParaRPr lang="zh-CN" altLang="en-US" sz="2400"/>
          </a:p>
          <a:p>
            <a:pPr algn="l">
              <a:lnSpc>
                <a:spcPct val="160000"/>
              </a:lnSpc>
            </a:pPr>
            <a:r>
              <a:rPr lang="zh-CN" altLang="en-US" sz="2400"/>
              <a:t>战疫百事通的后台系统能够有效率的完成整个网站的运营与更新任务。</a:t>
            </a:r>
            <a:endParaRPr lang="zh-CN" altLang="en-US" sz="2400"/>
          </a:p>
        </p:txBody>
      </p:sp>
      <p:pic>
        <p:nvPicPr>
          <p:cNvPr id="110" name="图片 109"/>
          <p:cNvPicPr>
            <a:picLocks noChangeAspect="1"/>
          </p:cNvPicPr>
          <p:nvPr/>
        </p:nvPicPr>
        <p:blipFill rotWithShape="1">
          <a:blip r:embed="rId4" cstate="print">
            <a:extLst>
              <a:ext uri="{28A0092B-C50C-407E-A947-70E740481C1C}">
                <a14:useLocalDpi xmlns:a14="http://schemas.microsoft.com/office/drawing/2010/main" val="0"/>
              </a:ext>
            </a:extLst>
          </a:blip>
          <a:srcRect b="10800"/>
          <a:stretch>
            <a:fillRect/>
          </a:stretch>
        </p:blipFill>
        <p:spPr>
          <a:xfrm>
            <a:off x="4212016" y="4837807"/>
            <a:ext cx="3767968" cy="4587974"/>
          </a:xfrm>
          <a:prstGeom prst="rect">
            <a:avLst/>
          </a:prstGeom>
        </p:spPr>
      </p:pic>
      <p:grpSp>
        <p:nvGrpSpPr>
          <p:cNvPr id="111" name="Group 121"/>
          <p:cNvGrpSpPr/>
          <p:nvPr/>
        </p:nvGrpSpPr>
        <p:grpSpPr>
          <a:xfrm rot="0">
            <a:off x="8656320" y="296545"/>
            <a:ext cx="3077210" cy="1217295"/>
            <a:chOff x="6868847" y="3026089"/>
            <a:chExt cx="3478044" cy="1375986"/>
          </a:xfrm>
        </p:grpSpPr>
        <p:sp>
          <p:nvSpPr>
            <p:cNvPr id="112" name="Freeform: Shape 125"/>
            <p:cNvSpPr>
              <a:spLocks noChangeAspect="1"/>
            </p:cNvSpPr>
            <p:nvPr/>
          </p:nvSpPr>
          <p:spPr bwMode="auto">
            <a:xfrm>
              <a:off x="6868847"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13" name="Freeform: Shape 126"/>
            <p:cNvSpPr>
              <a:spLocks noChangeAspect="1"/>
            </p:cNvSpPr>
            <p:nvPr/>
          </p:nvSpPr>
          <p:spPr bwMode="auto">
            <a:xfrm>
              <a:off x="7612935"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14" name="Freeform: Shape 127"/>
            <p:cNvSpPr>
              <a:spLocks noChangeAspect="1"/>
            </p:cNvSpPr>
            <p:nvPr/>
          </p:nvSpPr>
          <p:spPr bwMode="auto">
            <a:xfrm>
              <a:off x="8357023"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15" name="Freeform: Shape 128"/>
            <p:cNvSpPr>
              <a:spLocks noChangeAspect="1"/>
            </p:cNvSpPr>
            <p:nvPr/>
          </p:nvSpPr>
          <p:spPr bwMode="auto">
            <a:xfrm>
              <a:off x="9098029"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16" name="Freeform: Shape 129"/>
            <p:cNvSpPr>
              <a:spLocks noChangeAspect="1"/>
            </p:cNvSpPr>
            <p:nvPr/>
          </p:nvSpPr>
          <p:spPr bwMode="auto">
            <a:xfrm>
              <a:off x="9842117"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17" name="Freeform: Shape 130"/>
            <p:cNvSpPr>
              <a:spLocks noChangeAspect="1"/>
            </p:cNvSpPr>
            <p:nvPr/>
          </p:nvSpPr>
          <p:spPr bwMode="auto">
            <a:xfrm>
              <a:off x="6868847"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18" name="Freeform: Shape 131"/>
            <p:cNvSpPr>
              <a:spLocks noChangeAspect="1"/>
            </p:cNvSpPr>
            <p:nvPr/>
          </p:nvSpPr>
          <p:spPr bwMode="auto">
            <a:xfrm>
              <a:off x="7612935"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p:spPr>
          <p:txBody>
            <a:bodyPr anchor="ctr"/>
            <a:p>
              <a:pPr algn="ctr"/>
            </a:p>
          </p:txBody>
        </p:sp>
        <p:sp>
          <p:nvSpPr>
            <p:cNvPr id="119" name="Freeform: Shape 132"/>
            <p:cNvSpPr>
              <a:spLocks noChangeAspect="1"/>
            </p:cNvSpPr>
            <p:nvPr/>
          </p:nvSpPr>
          <p:spPr bwMode="auto">
            <a:xfrm>
              <a:off x="8357023"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p:spPr>
          <p:txBody>
            <a:bodyPr anchor="ctr"/>
            <a:p>
              <a:pPr algn="ctr"/>
            </a:p>
          </p:txBody>
        </p:sp>
        <p:sp>
          <p:nvSpPr>
            <p:cNvPr id="120" name="Freeform: Shape 133"/>
            <p:cNvSpPr>
              <a:spLocks noChangeAspect="1"/>
            </p:cNvSpPr>
            <p:nvPr/>
          </p:nvSpPr>
          <p:spPr bwMode="auto">
            <a:xfrm>
              <a:off x="9098029"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p:spPr>
          <p:txBody>
            <a:bodyPr anchor="ctr"/>
            <a:p>
              <a:pPr algn="ctr"/>
            </a:p>
          </p:txBody>
        </p:sp>
        <p:sp>
          <p:nvSpPr>
            <p:cNvPr id="121" name="Freeform: Shape 134"/>
            <p:cNvSpPr>
              <a:spLocks noChangeAspect="1"/>
            </p:cNvSpPr>
            <p:nvPr/>
          </p:nvSpPr>
          <p:spPr bwMode="auto">
            <a:xfrm>
              <a:off x="9842117"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p:spPr>
          <p:txBody>
            <a:bodyPr anchor="ctr"/>
            <a:p>
              <a:pPr algn="ctr"/>
            </a:p>
          </p:txBody>
        </p:sp>
      </p:gr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00" fill="hold">
                                          <p:stCondLst>
                                            <p:cond delay="0"/>
                                          </p:stCondLst>
                                        </p:cTn>
                                        <p:tgtEl>
                                          <p:spTgt spid="103"/>
                                        </p:tgtEl>
                                        <p:attrNameLst>
                                          <p:attrName>style.visibility</p:attrName>
                                        </p:attrNameLst>
                                      </p:cBhvr>
                                      <p:to>
                                        <p:strVal val="visible"/>
                                      </p:to>
                                    </p:set>
                                    <p:anim calcmode="discrete" valueType="clr">
                                      <p:cBhvr override="childStyle">
                                        <p:cTn id="11" dur="100"/>
                                        <p:tgtEl>
                                          <p:spTgt spid="103"/>
                                        </p:tgtEl>
                                        <p:attrNameLst>
                                          <p:attrName>style.color</p:attrName>
                                        </p:attrNameLst>
                                      </p:cBhvr>
                                      <p:tavLst>
                                        <p:tav tm="0">
                                          <p:val>
                                            <p:clrVal>
                                              <a:schemeClr val="accent2"/>
                                            </p:clrVal>
                                          </p:val>
                                        </p:tav>
                                        <p:tav tm="50000">
                                          <p:val>
                                            <p:clrVal>
                                              <a:schemeClr val="hlink"/>
                                            </p:clrVal>
                                          </p:val>
                                        </p:tav>
                                      </p:tavLst>
                                    </p:anim>
                                    <p:anim calcmode="discrete" valueType="clr">
                                      <p:cBhvr>
                                        <p:cTn id="12" dur="100"/>
                                        <p:tgtEl>
                                          <p:spTgt spid="103"/>
                                        </p:tgtEl>
                                        <p:attrNameLst>
                                          <p:attrName>fillcolor</p:attrName>
                                        </p:attrNameLst>
                                      </p:cBhvr>
                                      <p:tavLst>
                                        <p:tav tm="0">
                                          <p:val>
                                            <p:clrVal>
                                              <a:schemeClr val="accent2"/>
                                            </p:clrVal>
                                          </p:val>
                                        </p:tav>
                                        <p:tav tm="50000">
                                          <p:val>
                                            <p:clrVal>
                                              <a:schemeClr val="hlink"/>
                                            </p:clrVal>
                                          </p:val>
                                        </p:tav>
                                      </p:tavLst>
                                    </p:anim>
                                    <p:set>
                                      <p:cBhvr>
                                        <p:cTn id="13" dur="100"/>
                                        <p:tgtEl>
                                          <p:spTgt spid="103"/>
                                        </p:tgtEl>
                                        <p:attrNameLst>
                                          <p:attrName>fill.type</p:attrName>
                                        </p:attrNameLst>
                                      </p:cBhvr>
                                      <p:to>
                                        <p:strVal val="solid"/>
                                      </p:to>
                                    </p:set>
                                  </p:childTnLst>
                                </p:cTn>
                              </p:par>
                              <p:par>
                                <p:cTn id="14" presetID="10" presetClass="entr" presetSubtype="0" fill="hold" nodeType="with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fade">
                                      <p:cBhvr>
                                        <p:cTn id="16" dur="500"/>
                                        <p:tgtEl>
                                          <p:spTgt spid="102"/>
                                        </p:tgtEl>
                                      </p:cBhvr>
                                    </p:animEffect>
                                  </p:childTnLst>
                                </p:cTn>
                              </p:par>
                              <p:par>
                                <p:cTn id="17" presetID="10" presetClass="entr" presetSubtype="0" fill="hold" nodeType="withEffect">
                                  <p:stCondLst>
                                    <p:cond delay="0"/>
                                  </p:stCondLst>
                                  <p:childTnLst>
                                    <p:set>
                                      <p:cBhvr>
                                        <p:cTn id="18" dur="1" fill="hold">
                                          <p:stCondLst>
                                            <p:cond delay="0"/>
                                          </p:stCondLst>
                                        </p:cTn>
                                        <p:tgtEl>
                                          <p:spTgt spid="101"/>
                                        </p:tgtEl>
                                        <p:attrNameLst>
                                          <p:attrName>style.visibility</p:attrName>
                                        </p:attrNameLst>
                                      </p:cBhvr>
                                      <p:to>
                                        <p:strVal val="visible"/>
                                      </p:to>
                                    </p:set>
                                    <p:animEffect transition="in" filter="fade">
                                      <p:cBhvr>
                                        <p:cTn id="19" dur="500"/>
                                        <p:tgtEl>
                                          <p:spTgt spid="101"/>
                                        </p:tgtEl>
                                      </p:cBhvr>
                                    </p:animEffect>
                                  </p:childTnLst>
                                </p:cTn>
                              </p:par>
                              <p:par>
                                <p:cTn id="20" presetID="42" presetClass="entr" presetSubtype="0" fill="hold"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1000"/>
                                        <p:tgtEl>
                                          <p:spTgt spid="110"/>
                                        </p:tgtEl>
                                      </p:cBhvr>
                                    </p:animEffect>
                                    <p:anim calcmode="lin" valueType="num">
                                      <p:cBhvr>
                                        <p:cTn id="23" dur="1000" fill="hold"/>
                                        <p:tgtEl>
                                          <p:spTgt spid="110"/>
                                        </p:tgtEl>
                                        <p:attrNameLst>
                                          <p:attrName>ppt_x</p:attrName>
                                        </p:attrNameLst>
                                      </p:cBhvr>
                                      <p:tavLst>
                                        <p:tav tm="0">
                                          <p:val>
                                            <p:strVal val="#ppt_x"/>
                                          </p:val>
                                        </p:tav>
                                        <p:tav tm="100000">
                                          <p:val>
                                            <p:strVal val="#ppt_x"/>
                                          </p:val>
                                        </p:tav>
                                      </p:tavLst>
                                    </p:anim>
                                    <p:anim calcmode="lin" valueType="num">
                                      <p:cBhvr>
                                        <p:cTn id="24" dur="1000" fill="hold"/>
                                        <p:tgtEl>
                                          <p:spTgt spid="110"/>
                                        </p:tgtEl>
                                        <p:attrNameLst>
                                          <p:attrName>ppt_y</p:attrName>
                                        </p:attrNameLst>
                                      </p:cBhvr>
                                      <p:tavLst>
                                        <p:tav tm="0">
                                          <p:val>
                                            <p:strVal val="#ppt_y+.1"/>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fade">
                                      <p:cBhvr>
                                        <p:cTn id="2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10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206171" y="2321561"/>
            <a:ext cx="7779659" cy="2214880"/>
            <a:chOff x="2293256" y="2379617"/>
            <a:chExt cx="7779659" cy="2214880"/>
          </a:xfrm>
        </p:grpSpPr>
        <p:sp>
          <p:nvSpPr>
            <p:cNvPr id="7" name="矩形 6"/>
            <p:cNvSpPr/>
            <p:nvPr/>
          </p:nvSpPr>
          <p:spPr>
            <a:xfrm>
              <a:off x="2293256" y="2485572"/>
              <a:ext cx="3795025" cy="18868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096001" y="2485572"/>
              <a:ext cx="3976914" cy="188685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489083" y="2379617"/>
              <a:ext cx="7193280" cy="2214880"/>
            </a:xfrm>
            <a:prstGeom prst="rect">
              <a:avLst/>
            </a:prstGeom>
            <a:noFill/>
          </p:spPr>
          <p:txBody>
            <a:bodyPr wrap="none" rtlCol="0" anchor="ctr">
              <a:spAutoFit/>
            </a:bodyPr>
            <a:lstStyle/>
            <a:p>
              <a:r>
                <a:rPr lang="zh-CN" altLang="en-US" sz="13800" dirty="0">
                  <a:solidFill>
                    <a:srgbClr val="2169D3"/>
                  </a:solidFill>
                  <a:latin typeface="思源黑体 CN ExtraLight" panose="020B0200000000000000" pitchFamily="34" charset="-122"/>
                  <a:ea typeface="思源黑体 CN ExtraLight" panose="020B0200000000000000" pitchFamily="34" charset="-122"/>
                </a:rPr>
                <a:t>演示</a:t>
              </a:r>
              <a:r>
                <a:rPr lang="zh-CN" altLang="en-US" sz="13800" dirty="0">
                  <a:solidFill>
                    <a:schemeClr val="bg1"/>
                  </a:solidFill>
                  <a:latin typeface="思源黑体 CN Heavy" panose="020B0A00000000000000" pitchFamily="34" charset="-122"/>
                  <a:ea typeface="思源黑体 CN Heavy" panose="020B0A00000000000000" pitchFamily="34" charset="-122"/>
                </a:rPr>
                <a:t>环节</a:t>
              </a:r>
              <a:endParaRPr lang="zh-CN" altLang="en-US" sz="13800" dirty="0">
                <a:solidFill>
                  <a:schemeClr val="bg1"/>
                </a:solidFill>
                <a:latin typeface="思源黑体 CN Heavy" panose="020B0A00000000000000" pitchFamily="34" charset="-122"/>
                <a:ea typeface="思源黑体 CN Heavy" panose="020B0A00000000000000" pitchFamily="34" charset="-122"/>
              </a:endParaRPr>
            </a:p>
          </p:txBody>
        </p:sp>
      </p:grpSp>
      <p:cxnSp>
        <p:nvCxnSpPr>
          <p:cNvPr id="15" name="直接连接符 14"/>
          <p:cNvCxnSpPr/>
          <p:nvPr/>
        </p:nvCxnSpPr>
        <p:spPr>
          <a:xfrm>
            <a:off x="10607778" y="5274066"/>
            <a:ext cx="773061" cy="0"/>
          </a:xfrm>
          <a:prstGeom prst="line">
            <a:avLst/>
          </a:prstGeom>
          <a:ln w="76200">
            <a:solidFill>
              <a:srgbClr val="5D96E4"/>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0682629" y="5396287"/>
            <a:ext cx="792480" cy="460375"/>
          </a:xfrm>
          <a:prstGeom prst="rect">
            <a:avLst/>
          </a:prstGeom>
          <a:noFill/>
        </p:spPr>
        <p:txBody>
          <a:bodyPr wrap="none" rtlCol="0">
            <a:spAutoFit/>
          </a:bodyPr>
          <a:lstStyle/>
          <a:p>
            <a:pPr algn="r"/>
            <a:r>
              <a:rPr lang="en-US" altLang="zh-CN" sz="2400" dirty="0">
                <a:solidFill>
                  <a:srgbClr val="2169D3"/>
                </a:solidFill>
                <a:latin typeface="思源黑体 CN Bold" panose="020B0800000000000000" pitchFamily="34" charset="-122"/>
                <a:ea typeface="思源黑体 CN Bold" panose="020B0800000000000000" pitchFamily="34" charset="-122"/>
              </a:rPr>
              <a:t>2020</a:t>
            </a:r>
            <a:endParaRPr lang="en-US" altLang="zh-CN" sz="2400" dirty="0">
              <a:solidFill>
                <a:srgbClr val="2169D3"/>
              </a:solidFill>
              <a:latin typeface="思源黑体 CN Bold" panose="020B0800000000000000" pitchFamily="34" charset="-122"/>
              <a:ea typeface="思源黑体 CN Bold" panose="020B0800000000000000" pitchFamily="34" charset="-122"/>
            </a:endParaRPr>
          </a:p>
        </p:txBody>
      </p:sp>
      <p:sp>
        <p:nvSpPr>
          <p:cNvPr id="17" name="文本框 16"/>
          <p:cNvSpPr txBox="1"/>
          <p:nvPr/>
        </p:nvSpPr>
        <p:spPr>
          <a:xfrm>
            <a:off x="10682629" y="5857952"/>
            <a:ext cx="792480" cy="460375"/>
          </a:xfrm>
          <a:prstGeom prst="rect">
            <a:avLst/>
          </a:prstGeom>
          <a:noFill/>
        </p:spPr>
        <p:txBody>
          <a:bodyPr wrap="none" rtlCol="0">
            <a:spAutoFit/>
          </a:bodyPr>
          <a:lstStyle/>
          <a:p>
            <a:pPr algn="r"/>
            <a:r>
              <a:rPr lang="en-US" sz="2400" dirty="0">
                <a:solidFill>
                  <a:srgbClr val="2169D3"/>
                </a:solidFill>
                <a:latin typeface="思源黑体 CN Bold" panose="020B0800000000000000" pitchFamily="34" charset="-122"/>
                <a:ea typeface="思源黑体 CN Bold" panose="020B0800000000000000" pitchFamily="34" charset="-122"/>
              </a:rPr>
              <a:t>5.30</a:t>
            </a:r>
            <a:endParaRPr lang="en-US" altLang="en-US" sz="2400" dirty="0">
              <a:solidFill>
                <a:srgbClr val="2169D3"/>
              </a:solidFill>
              <a:latin typeface="思源黑体 CN Bold" panose="020B0800000000000000" pitchFamily="34" charset="-122"/>
              <a:ea typeface="思源黑体 CN Bold" panose="020B0800000000000000" pitchFamily="34" charset="-122"/>
            </a:endParaRPr>
          </a:p>
        </p:txBody>
      </p:sp>
      <p:grpSp>
        <p:nvGrpSpPr>
          <p:cNvPr id="18" name="组合 17"/>
          <p:cNvGrpSpPr/>
          <p:nvPr/>
        </p:nvGrpSpPr>
        <p:grpSpPr>
          <a:xfrm>
            <a:off x="11000065" y="801100"/>
            <a:ext cx="449416" cy="317517"/>
            <a:chOff x="11137900" y="860547"/>
            <a:chExt cx="1054100" cy="744733"/>
          </a:xfrm>
          <a:solidFill>
            <a:schemeClr val="accent1"/>
          </a:solidFill>
        </p:grpSpPr>
        <p:sp>
          <p:nvSpPr>
            <p:cNvPr id="19" name="矩形 18"/>
            <p:cNvSpPr/>
            <p:nvPr/>
          </p:nvSpPr>
          <p:spPr>
            <a:xfrm>
              <a:off x="11137900" y="860547"/>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20" name="矩形 19"/>
            <p:cNvSpPr/>
            <p:nvPr/>
          </p:nvSpPr>
          <p:spPr>
            <a:xfrm>
              <a:off x="11137900" y="1073256"/>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21" name="矩形 20"/>
            <p:cNvSpPr/>
            <p:nvPr/>
          </p:nvSpPr>
          <p:spPr>
            <a:xfrm>
              <a:off x="11137900" y="1285966"/>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22" name="矩形 21"/>
            <p:cNvSpPr/>
            <p:nvPr/>
          </p:nvSpPr>
          <p:spPr>
            <a:xfrm>
              <a:off x="11137900" y="1498676"/>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grpSp>
      <p:grpSp>
        <p:nvGrpSpPr>
          <p:cNvPr id="23" name="组合 22"/>
          <p:cNvGrpSpPr/>
          <p:nvPr/>
        </p:nvGrpSpPr>
        <p:grpSpPr>
          <a:xfrm>
            <a:off x="742519" y="6002100"/>
            <a:ext cx="449416" cy="317517"/>
            <a:chOff x="11137900" y="860547"/>
            <a:chExt cx="1054100" cy="744733"/>
          </a:xfrm>
          <a:solidFill>
            <a:srgbClr val="5D96E4"/>
          </a:solidFill>
        </p:grpSpPr>
        <p:sp>
          <p:nvSpPr>
            <p:cNvPr id="24" name="矩形 23"/>
            <p:cNvSpPr/>
            <p:nvPr/>
          </p:nvSpPr>
          <p:spPr>
            <a:xfrm>
              <a:off x="11137900" y="860547"/>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25" name="矩形 24"/>
            <p:cNvSpPr/>
            <p:nvPr/>
          </p:nvSpPr>
          <p:spPr>
            <a:xfrm>
              <a:off x="11137900" y="1073256"/>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26" name="矩形 25"/>
            <p:cNvSpPr/>
            <p:nvPr/>
          </p:nvSpPr>
          <p:spPr>
            <a:xfrm>
              <a:off x="11137900" y="1285966"/>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27" name="矩形 26"/>
            <p:cNvSpPr/>
            <p:nvPr/>
          </p:nvSpPr>
          <p:spPr>
            <a:xfrm>
              <a:off x="11137900" y="1498676"/>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grpSp>
      <p:pic>
        <p:nvPicPr>
          <p:cNvPr id="3" name="图片 2" descr="logo3"/>
          <p:cNvPicPr>
            <a:picLocks noChangeAspect="1"/>
          </p:cNvPicPr>
          <p:nvPr/>
        </p:nvPicPr>
        <p:blipFill>
          <a:blip r:embed="rId1">
            <a:clrChange>
              <a:clrFrom>
                <a:srgbClr val="FFFFFF">
                  <a:alpha val="100000"/>
                </a:srgbClr>
              </a:clrFrom>
              <a:clrTo>
                <a:srgbClr val="FFFFFF">
                  <a:alpha val="100000"/>
                  <a:alpha val="0"/>
                </a:srgbClr>
              </a:clrTo>
            </a:clrChange>
            <a:lum bright="-24000" contrast="-30000"/>
          </a:blip>
          <a:stretch>
            <a:fillRect/>
          </a:stretch>
        </p:blipFill>
        <p:spPr>
          <a:xfrm>
            <a:off x="-178435" y="0"/>
            <a:ext cx="2357755" cy="1513840"/>
          </a:xfrm>
          <a:prstGeom prst="rect">
            <a:avLst/>
          </a:prstGeom>
        </p:spPr>
      </p:pic>
      <p:sp>
        <p:nvSpPr>
          <p:cNvPr id="45" name="文本框 44"/>
          <p:cNvSpPr txBox="1"/>
          <p:nvPr/>
        </p:nvSpPr>
        <p:spPr>
          <a:xfrm>
            <a:off x="4711700" y="4536440"/>
            <a:ext cx="2574290" cy="460375"/>
          </a:xfrm>
          <a:prstGeom prst="rect">
            <a:avLst/>
          </a:prstGeom>
          <a:noFill/>
          <a:effectLst>
            <a:outerShdw blurRad="50800" dist="38100" dir="2700000" algn="tl" rotWithShape="0">
              <a:prstClr val="black">
                <a:alpha val="40000"/>
              </a:prstClr>
            </a:outerShdw>
          </a:effectLst>
        </p:spPr>
        <p:txBody>
          <a:bodyPr wrap="none" rtlCol="0">
            <a:spAutoFit/>
          </a:bodyPr>
          <a:p>
            <a:r>
              <a:rPr lang="en-US" altLang="zh-CN" sz="2400">
                <a:solidFill>
                  <a:srgbClr val="2169D3"/>
                </a:solidFill>
                <a:latin typeface="Bahnschrift" panose="020B0502040204020203" charset="0"/>
                <a:cs typeface="Bahnschrift" panose="020B0502040204020203" charset="0"/>
              </a:rPr>
              <a:t>www.zqw123.com</a:t>
            </a:r>
            <a:endParaRPr lang="en-US" altLang="zh-CN" sz="2400">
              <a:solidFill>
                <a:srgbClr val="2169D3"/>
              </a:solidFill>
              <a:latin typeface="Bahnschrift" panose="020B0502040204020203" charset="0"/>
              <a:cs typeface="Bahnschrift" panose="020B0502040204020203" charset="0"/>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圆角矩形 5"/>
          <p:cNvSpPr/>
          <p:nvPr/>
        </p:nvSpPr>
        <p:spPr>
          <a:xfrm>
            <a:off x="9117965" y="2551430"/>
            <a:ext cx="1094740" cy="382270"/>
          </a:xfrm>
          <a:prstGeom prst="roundRect">
            <a:avLst/>
          </a:prstGeom>
          <a:gradFill>
            <a:gsLst>
              <a:gs pos="0">
                <a:srgbClr val="14A2F8"/>
              </a:gs>
              <a:gs pos="100000">
                <a:srgbClr val="2E73E9"/>
              </a:gs>
            </a:gsLst>
            <a:lin ang="2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文本框 47" descr="e7d195523061f1c0e8da580c895714cc9e657dc935b73854DD54234BF92455C2409EC703713D08D418A918AD21FB4B97B212F83F8516769F1C595028FE6458DEA8E413C6E2511160CEE934C7F76380B4A00578EC6E9EBBA9DB6445AE42AD0182780252AE07E519D05973896C236E2985B8B66AB2870A908CCE0FA50DB8340A693A6BCF72FA83E8FEEC7DD0DE6508E540"/>
          <p:cNvSpPr txBox="1"/>
          <p:nvPr/>
        </p:nvSpPr>
        <p:spPr>
          <a:xfrm>
            <a:off x="299085" y="1783080"/>
            <a:ext cx="2893060" cy="768350"/>
          </a:xfrm>
          <a:prstGeom prst="rect">
            <a:avLst/>
          </a:prstGeom>
          <a:gradFill>
            <a:gsLst>
              <a:gs pos="0">
                <a:srgbClr val="0DA4F8"/>
              </a:gs>
              <a:gs pos="100000">
                <a:srgbClr val="2F6CE7"/>
              </a:gs>
            </a:gsLst>
            <a:lin ang="0" scaled="1"/>
          </a:grad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项目背景</a:t>
            </a:r>
            <a:endParaRPr kumimoji="0" lang="zh-CN" altLang="en-US" sz="4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49" name="椭圆 48"/>
          <p:cNvSpPr/>
          <p:nvPr/>
        </p:nvSpPr>
        <p:spPr>
          <a:xfrm>
            <a:off x="4572027" y="1519816"/>
            <a:ext cx="4429128" cy="4429123"/>
          </a:xfrm>
          <a:prstGeom prst="ellipse">
            <a:avLst/>
          </a:prstGeom>
          <a:gradFill>
            <a:gsLst>
              <a:gs pos="0">
                <a:srgbClr val="0DA4F8"/>
              </a:gs>
              <a:gs pos="100000">
                <a:srgbClr val="2F6CE7"/>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文本框 49" descr="e7d195523061f1c0e8da580c895714cc9e657dc935b73854DD54234BF92455C2409EC703713D08D418A918AD21FB4B97B212F83F8516769F1C595028FE6458DEA8E413C6E2511160CEE934C7F76380B4A00578EC6E9EBBA9DB6445AE42AD0182780252AE07E519D05973896C236E2985B8B66AB2870A908CCE0FA50DB8340A693A6BCF72FA83E8FEEC7DD0DE6508E540"/>
          <p:cNvSpPr txBox="1"/>
          <p:nvPr/>
        </p:nvSpPr>
        <p:spPr>
          <a:xfrm>
            <a:off x="299085" y="2466340"/>
            <a:ext cx="3850640" cy="398780"/>
          </a:xfrm>
          <a:prstGeom prst="rect">
            <a:avLst/>
          </a:prstGeom>
          <a:gradFill>
            <a:gsLst>
              <a:gs pos="0">
                <a:srgbClr val="1ACACB"/>
              </a:gs>
              <a:gs pos="100000">
                <a:srgbClr val="2BDAA2"/>
              </a:gs>
            </a:gsLst>
            <a:lin ang="0" scaled="1"/>
          </a:gradFill>
          <a:effectLst>
            <a:outerShdw blurRad="50800" dist="38100" dir="16200000" rotWithShape="0">
              <a:prstClr val="black">
                <a:alpha val="40000"/>
              </a:prstClr>
            </a:outerShdw>
          </a:effectLst>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我们为什么要制作这个网站？</a:t>
            </a:r>
            <a:endParaRPr kumimoji="0" lang="zh-CN" altLang="en-US"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sp>
        <p:nvSpPr>
          <p:cNvPr id="51" name="TextBox 6" descr="e7d195523061f1c0e8da580c895714cc9e657dc935b73854DD54234BF92455C2409EC703713D08D418A918AD21FB4B97B212F83F8516769F1C595028FE6458DEA8E413C6E2511160CEE934C7F76380B4A00578EC6E9EBBA9E7B40104EB7639A766B53684BF7D817E9A70A160C67E0F992405EB37E3A1B22D025AD0D878F0615E4E701BA15F11A8BCC6E02EB7B7C08CFE"/>
          <p:cNvSpPr txBox="1"/>
          <p:nvPr/>
        </p:nvSpPr>
        <p:spPr>
          <a:xfrm>
            <a:off x="686488" y="3060717"/>
            <a:ext cx="3273371" cy="3101340"/>
          </a:xfrm>
          <a:prstGeom prst="rect">
            <a:avLst/>
          </a:prstGeom>
          <a:noFill/>
        </p:spPr>
        <p:txBody>
          <a:bodyPr wrap="square" lIns="0" tIns="0" rIns="91440" bIns="0" rtlCol="0">
            <a:spAutoFit/>
          </a:bodyPr>
          <a:p>
            <a:pPr algn="r">
              <a:lnSpc>
                <a:spcPct val="160000"/>
              </a:lnSpc>
            </a:pPr>
            <a:r>
              <a:rPr lang="en-US" dirty="0">
                <a:solidFill>
                  <a:schemeClr val="tx1">
                    <a:lumMod val="85000"/>
                    <a:lumOff val="15000"/>
                  </a:schemeClr>
                </a:solidFill>
                <a:latin typeface="【微博：暖色君】无心体" panose="020F0400000000000000" charset="-122"/>
                <a:ea typeface="【微博：暖色君】无心体" panose="020F0400000000000000" charset="-122"/>
                <a:cs typeface="【微博：暖色君】无心体" panose="020F0400000000000000" charset="-122"/>
              </a:rPr>
              <a:t>2020</a:t>
            </a:r>
            <a:r>
              <a:rPr lang="zh-CN" altLang="en-US" dirty="0">
                <a:solidFill>
                  <a:schemeClr val="tx1">
                    <a:lumMod val="85000"/>
                    <a:lumOff val="15000"/>
                  </a:schemeClr>
                </a:solidFill>
                <a:latin typeface="【微博：暖色君】无心体" panose="020F0400000000000000" charset="-122"/>
                <a:ea typeface="【微博：暖色君】无心体" panose="020F0400000000000000" charset="-122"/>
                <a:cs typeface="【微博：暖色君】无心体" panose="020F0400000000000000" charset="-122"/>
              </a:rPr>
              <a:t>年，突如其来的新冠病毒席卷全球，在这次疫情的大背景下，</a:t>
            </a:r>
            <a:r>
              <a:rPr lang="en-US" altLang="zh-CN" dirty="0">
                <a:solidFill>
                  <a:schemeClr val="tx1">
                    <a:lumMod val="85000"/>
                    <a:lumOff val="15000"/>
                  </a:schemeClr>
                </a:solidFill>
                <a:latin typeface="【微博：暖色君】无心体" panose="020F0400000000000000" charset="-122"/>
                <a:ea typeface="【微博：暖色君】无心体" panose="020F0400000000000000" charset="-122"/>
                <a:cs typeface="【微博：暖色君】无心体" panose="020F0400000000000000" charset="-122"/>
              </a:rPr>
              <a:t>“</a:t>
            </a:r>
            <a:r>
              <a:rPr lang="zh-CN" altLang="en-US" dirty="0">
                <a:solidFill>
                  <a:schemeClr val="tx1">
                    <a:lumMod val="85000"/>
                    <a:lumOff val="15000"/>
                  </a:schemeClr>
                </a:solidFill>
                <a:latin typeface="【微博：暖色君】无心体" panose="020F0400000000000000" charset="-122"/>
                <a:ea typeface="【微博：暖色君】无心体" panose="020F0400000000000000" charset="-122"/>
                <a:cs typeface="【微博：暖色君】无心体" panose="020F0400000000000000" charset="-122"/>
              </a:rPr>
              <a:t>信息化战疫</a:t>
            </a:r>
            <a:r>
              <a:rPr lang="en-US" altLang="zh-CN" dirty="0">
                <a:solidFill>
                  <a:schemeClr val="tx1">
                    <a:lumMod val="85000"/>
                    <a:lumOff val="15000"/>
                  </a:schemeClr>
                </a:solidFill>
                <a:latin typeface="【微博：暖色君】无心体" panose="020F0400000000000000" charset="-122"/>
                <a:ea typeface="【微博：暖色君】无心体" panose="020F0400000000000000" charset="-122"/>
                <a:cs typeface="【微博：暖色君】无心体" panose="020F0400000000000000" charset="-122"/>
              </a:rPr>
              <a:t>”</a:t>
            </a:r>
            <a:r>
              <a:rPr lang="zh-CN" altLang="en-US" dirty="0">
                <a:solidFill>
                  <a:schemeClr val="tx1">
                    <a:lumMod val="85000"/>
                    <a:lumOff val="15000"/>
                  </a:schemeClr>
                </a:solidFill>
                <a:latin typeface="【微博：暖色君】无心体" panose="020F0400000000000000" charset="-122"/>
                <a:ea typeface="【微博：暖色君】无心体" panose="020F0400000000000000" charset="-122"/>
                <a:cs typeface="【微博：暖色君】无心体" panose="020F0400000000000000" charset="-122"/>
              </a:rPr>
              <a:t>成了全世界人民共抗疫情的重要步骤，而正是在这样的大背景下，我们打造了这款属于广东医人且不仅限于广东医人的疫情网站。</a:t>
            </a:r>
            <a:endParaRPr lang="zh-CN" altLang="en-US" dirty="0">
              <a:solidFill>
                <a:schemeClr val="tx1">
                  <a:lumMod val="85000"/>
                  <a:lumOff val="15000"/>
                </a:schemeClr>
              </a:solidFill>
              <a:latin typeface="【微博：暖色君】无心体" panose="020F0400000000000000" charset="-122"/>
              <a:ea typeface="【微博：暖色君】无心体" panose="020F0400000000000000" charset="-122"/>
              <a:cs typeface="【微博：暖色君】无心体" panose="020F0400000000000000" charset="-122"/>
            </a:endParaRPr>
          </a:p>
        </p:txBody>
      </p:sp>
      <p:sp>
        <p:nvSpPr>
          <p:cNvPr id="66" name="圆角矩形 65"/>
          <p:cNvSpPr/>
          <p:nvPr/>
        </p:nvSpPr>
        <p:spPr>
          <a:xfrm>
            <a:off x="8691880" y="1290955"/>
            <a:ext cx="1094740" cy="382270"/>
          </a:xfrm>
          <a:prstGeom prst="roundRect">
            <a:avLst/>
          </a:prstGeom>
          <a:gradFill>
            <a:gsLst>
              <a:gs pos="0">
                <a:srgbClr val="14A2F8"/>
              </a:gs>
              <a:gs pos="100000">
                <a:srgbClr val="2E73E9"/>
              </a:gs>
            </a:gsLst>
            <a:lin ang="2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2" name="组合 51"/>
          <p:cNvGrpSpPr/>
          <p:nvPr/>
        </p:nvGrpSpPr>
        <p:grpSpPr>
          <a:xfrm>
            <a:off x="8691872" y="1290958"/>
            <a:ext cx="2641600" cy="916857"/>
            <a:chOff x="8454571" y="912474"/>
            <a:chExt cx="2641600" cy="916857"/>
          </a:xfrm>
        </p:grpSpPr>
        <p:sp>
          <p:nvSpPr>
            <p:cNvPr id="54" name="TextBox 73"/>
            <p:cNvSpPr txBox="1">
              <a:spLocks noChangeAspect="1"/>
            </p:cNvSpPr>
            <p:nvPr/>
          </p:nvSpPr>
          <p:spPr>
            <a:xfrm>
              <a:off x="8454571" y="912474"/>
              <a:ext cx="1110615" cy="368300"/>
            </a:xfrm>
            <a:prstGeom prst="rect">
              <a:avLst/>
            </a:prstGeom>
            <a:noFill/>
            <a:ln w="12700" cmpd="sng">
              <a:noFill/>
              <a:prstDash val="solid"/>
            </a:ln>
          </p:spPr>
          <p:txBody>
            <a:bodyPr wrap="square" rtlCol="0">
              <a:spAutoFit/>
            </a:bodyPr>
            <a:p>
              <a:r>
                <a:rPr lang="zh-CN" altLang="en-US" dirty="0">
                  <a:solidFill>
                    <a:schemeClr val="bg1"/>
                  </a:solidFill>
                  <a:latin typeface="等线" panose="02010600030101010101" charset="-122"/>
                  <a:ea typeface="等线" panose="02010600030101010101" charset="-122"/>
                  <a:cs typeface="Ebrima" panose="02000000000000000000" pitchFamily="2" charset="0"/>
                  <a:sym typeface="Agency FB" panose="020B0503020202020204" pitchFamily="34" charset="0"/>
                </a:rPr>
                <a:t>最新疫情</a:t>
              </a:r>
              <a:endParaRPr lang="zh-CN" altLang="en-US" dirty="0">
                <a:solidFill>
                  <a:schemeClr val="bg1"/>
                </a:solidFill>
                <a:latin typeface="等线" panose="02010600030101010101" charset="-122"/>
                <a:ea typeface="等线" panose="02010600030101010101" charset="-122"/>
                <a:cs typeface="Ebrima" panose="02000000000000000000" pitchFamily="2" charset="0"/>
                <a:sym typeface="Agency FB" panose="020B0503020202020204" pitchFamily="34" charset="0"/>
              </a:endParaRPr>
            </a:p>
          </p:txBody>
        </p:sp>
        <p:sp>
          <p:nvSpPr>
            <p:cNvPr id="53" name="TextBox 72"/>
            <p:cNvSpPr txBox="1"/>
            <p:nvPr/>
          </p:nvSpPr>
          <p:spPr>
            <a:xfrm>
              <a:off x="8454571" y="1404516"/>
              <a:ext cx="2641600" cy="424815"/>
            </a:xfrm>
            <a:prstGeom prst="rect">
              <a:avLst/>
            </a:prstGeom>
            <a:noFill/>
            <a:ln>
              <a:noFill/>
            </a:ln>
          </p:spPr>
          <p:txBody>
            <a:bodyPr wrap="square" rtlCol="0">
              <a:spAutoFit/>
            </a:bodyPr>
            <a:p>
              <a:pPr>
                <a:lnSpc>
                  <a:spcPts val="1300"/>
                </a:lnSpc>
                <a:defRPr/>
              </a:pPr>
              <a:r>
                <a:rPr lang="zh-CN" altLang="en-US" sz="1200" dirty="0">
                  <a:solidFill>
                    <a:schemeClr val="tx1">
                      <a:lumMod val="85000"/>
                      <a:lumOff val="15000"/>
                    </a:schemeClr>
                  </a:solidFill>
                  <a:latin typeface="等线" panose="02010600030101010101" charset="-122"/>
                  <a:ea typeface="等线" panose="02010600030101010101" charset="-122"/>
                  <a:cs typeface="Titillium" charset="0"/>
                </a:rPr>
                <a:t>面向所有用户的功能，用户能够在这里掌握一切疫情最新情报</a:t>
              </a:r>
              <a:endParaRPr lang="zh-CN" altLang="en-US" sz="1200" dirty="0">
                <a:solidFill>
                  <a:schemeClr val="tx1">
                    <a:lumMod val="85000"/>
                    <a:lumOff val="15000"/>
                  </a:schemeClr>
                </a:solidFill>
                <a:latin typeface="等线" panose="02010600030101010101" charset="-122"/>
                <a:ea typeface="等线" panose="02010600030101010101" charset="-122"/>
                <a:cs typeface="Titillium" charset="0"/>
              </a:endParaRPr>
            </a:p>
          </p:txBody>
        </p:sp>
      </p:grpSp>
      <p:pic>
        <p:nvPicPr>
          <p:cNvPr id="65" name="图片 64"/>
          <p:cNvPicPr>
            <a:picLocks noChangeAspect="1"/>
          </p:cNvPicPr>
          <p:nvPr/>
        </p:nvPicPr>
        <p:blipFill>
          <a:blip r:embed="rId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13847" y="1020598"/>
            <a:ext cx="5217844" cy="4816803"/>
          </a:xfrm>
          <a:prstGeom prst="rect">
            <a:avLst/>
          </a:prstGeom>
        </p:spPr>
      </p:pic>
      <p:pic>
        <p:nvPicPr>
          <p:cNvPr id="12" name="图片 11" descr="logo3"/>
          <p:cNvPicPr>
            <a:picLocks noChangeAspect="1"/>
          </p:cNvPicPr>
          <p:nvPr/>
        </p:nvPicPr>
        <p:blipFill>
          <a:blip r:embed="rId2">
            <a:clrChange>
              <a:clrFrom>
                <a:srgbClr val="FFFFFF">
                  <a:alpha val="100000"/>
                </a:srgbClr>
              </a:clrFrom>
              <a:clrTo>
                <a:srgbClr val="FFFFFF">
                  <a:alpha val="100000"/>
                  <a:alpha val="0"/>
                </a:srgbClr>
              </a:clrTo>
            </a:clrChange>
            <a:lum bright="-24000" contrast="-30000"/>
          </a:blip>
          <a:stretch>
            <a:fillRect/>
          </a:stretch>
        </p:blipFill>
        <p:spPr>
          <a:xfrm>
            <a:off x="3339465" y="1181312"/>
            <a:ext cx="3197013" cy="2052320"/>
          </a:xfrm>
          <a:prstGeom prst="rect">
            <a:avLst/>
          </a:prstGeom>
        </p:spPr>
      </p:pic>
      <p:sp>
        <p:nvSpPr>
          <p:cNvPr id="82" name="圆角矩形 81"/>
          <p:cNvSpPr/>
          <p:nvPr/>
        </p:nvSpPr>
        <p:spPr>
          <a:xfrm>
            <a:off x="9262110" y="3822065"/>
            <a:ext cx="1094740" cy="382270"/>
          </a:xfrm>
          <a:prstGeom prst="roundRect">
            <a:avLst/>
          </a:prstGeom>
          <a:gradFill>
            <a:gsLst>
              <a:gs pos="0">
                <a:srgbClr val="14A2F8"/>
              </a:gs>
              <a:gs pos="100000">
                <a:srgbClr val="2E73E9"/>
              </a:gs>
            </a:gsLst>
            <a:lin ang="2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3" name="组合 82"/>
          <p:cNvGrpSpPr/>
          <p:nvPr/>
        </p:nvGrpSpPr>
        <p:grpSpPr>
          <a:xfrm>
            <a:off x="9262102" y="3822068"/>
            <a:ext cx="2641600" cy="917492"/>
            <a:chOff x="8454571" y="912474"/>
            <a:chExt cx="2641600" cy="917492"/>
          </a:xfrm>
        </p:grpSpPr>
        <p:sp>
          <p:nvSpPr>
            <p:cNvPr id="84" name="TextBox 73"/>
            <p:cNvSpPr txBox="1">
              <a:spLocks noChangeAspect="1"/>
            </p:cNvSpPr>
            <p:nvPr/>
          </p:nvSpPr>
          <p:spPr>
            <a:xfrm>
              <a:off x="8454571" y="912474"/>
              <a:ext cx="1110615" cy="368300"/>
            </a:xfrm>
            <a:prstGeom prst="rect">
              <a:avLst/>
            </a:prstGeom>
            <a:noFill/>
            <a:ln w="12700" cmpd="sng">
              <a:noFill/>
              <a:prstDash val="solid"/>
            </a:ln>
          </p:spPr>
          <p:txBody>
            <a:bodyPr wrap="square" rtlCol="0">
              <a:spAutoFit/>
            </a:bodyPr>
            <a:p>
              <a:r>
                <a:rPr lang="zh-CN" altLang="en-US" dirty="0">
                  <a:solidFill>
                    <a:schemeClr val="bg1"/>
                  </a:solidFill>
                  <a:latin typeface="等线" panose="02010600030101010101" charset="-122"/>
                  <a:ea typeface="等线" panose="02010600030101010101" charset="-122"/>
                  <a:cs typeface="Ebrima" panose="02000000000000000000" pitchFamily="2" charset="0"/>
                  <a:sym typeface="Agency FB" panose="020B0503020202020204" pitchFamily="34" charset="0"/>
                </a:rPr>
                <a:t>新冠文献</a:t>
              </a:r>
              <a:endParaRPr lang="zh-CN" altLang="en-US" dirty="0">
                <a:solidFill>
                  <a:schemeClr val="bg1"/>
                </a:solidFill>
                <a:latin typeface="等线" panose="02010600030101010101" charset="-122"/>
                <a:ea typeface="等线" panose="02010600030101010101" charset="-122"/>
                <a:cs typeface="Ebrima" panose="02000000000000000000" pitchFamily="2" charset="0"/>
                <a:sym typeface="Agency FB" panose="020B0503020202020204" pitchFamily="34" charset="0"/>
              </a:endParaRPr>
            </a:p>
          </p:txBody>
        </p:sp>
        <p:sp>
          <p:nvSpPr>
            <p:cNvPr id="85" name="TextBox 72"/>
            <p:cNvSpPr txBox="1"/>
            <p:nvPr/>
          </p:nvSpPr>
          <p:spPr>
            <a:xfrm>
              <a:off x="8454571" y="1405151"/>
              <a:ext cx="2641600" cy="424815"/>
            </a:xfrm>
            <a:prstGeom prst="rect">
              <a:avLst/>
            </a:prstGeom>
            <a:noFill/>
            <a:ln>
              <a:noFill/>
            </a:ln>
          </p:spPr>
          <p:txBody>
            <a:bodyPr wrap="square" rtlCol="0">
              <a:spAutoFit/>
            </a:bodyPr>
            <a:p>
              <a:pPr>
                <a:lnSpc>
                  <a:spcPts val="1300"/>
                </a:lnSpc>
                <a:defRPr/>
              </a:pPr>
              <a:r>
                <a:rPr lang="zh-CN" altLang="en-US" sz="1200" dirty="0">
                  <a:solidFill>
                    <a:schemeClr val="tx1">
                      <a:lumMod val="85000"/>
                      <a:lumOff val="15000"/>
                    </a:schemeClr>
                  </a:solidFill>
                  <a:latin typeface="等线" panose="02010600030101010101" charset="-122"/>
                  <a:ea typeface="等线" panose="02010600030101010101" charset="-122"/>
                  <a:cs typeface="Titillium" charset="0"/>
                </a:rPr>
                <a:t>面向医学生的功能，用户能够在这里查阅各大网站的疫情文献</a:t>
              </a:r>
              <a:endParaRPr lang="zh-CN" altLang="en-US" sz="1200" dirty="0">
                <a:solidFill>
                  <a:schemeClr val="tx1">
                    <a:lumMod val="85000"/>
                    <a:lumOff val="15000"/>
                  </a:schemeClr>
                </a:solidFill>
                <a:latin typeface="等线" panose="02010600030101010101" charset="-122"/>
                <a:ea typeface="等线" panose="02010600030101010101" charset="-122"/>
                <a:cs typeface="Titillium" charset="0"/>
              </a:endParaRPr>
            </a:p>
          </p:txBody>
        </p:sp>
      </p:grpSp>
      <p:sp>
        <p:nvSpPr>
          <p:cNvPr id="86" name="圆角矩形 85"/>
          <p:cNvSpPr/>
          <p:nvPr/>
        </p:nvSpPr>
        <p:spPr>
          <a:xfrm>
            <a:off x="8899525" y="5016500"/>
            <a:ext cx="1297305" cy="382270"/>
          </a:xfrm>
          <a:prstGeom prst="roundRect">
            <a:avLst/>
          </a:prstGeom>
          <a:gradFill>
            <a:gsLst>
              <a:gs pos="0">
                <a:srgbClr val="14A2F8"/>
              </a:gs>
              <a:gs pos="100000">
                <a:srgbClr val="2E73E9"/>
              </a:gs>
            </a:gsLst>
            <a:lin ang="2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7" name="组合 86"/>
          <p:cNvGrpSpPr/>
          <p:nvPr/>
        </p:nvGrpSpPr>
        <p:grpSpPr>
          <a:xfrm>
            <a:off x="8831572" y="5030473"/>
            <a:ext cx="2641600" cy="1131487"/>
            <a:chOff x="8454571" y="912474"/>
            <a:chExt cx="2641600" cy="1131487"/>
          </a:xfrm>
        </p:grpSpPr>
        <p:sp>
          <p:nvSpPr>
            <p:cNvPr id="88" name="TextBox 73"/>
            <p:cNvSpPr txBox="1">
              <a:spLocks noChangeAspect="1"/>
            </p:cNvSpPr>
            <p:nvPr/>
          </p:nvSpPr>
          <p:spPr>
            <a:xfrm>
              <a:off x="8454571" y="912474"/>
              <a:ext cx="1529715" cy="368300"/>
            </a:xfrm>
            <a:prstGeom prst="rect">
              <a:avLst/>
            </a:prstGeom>
            <a:noFill/>
            <a:ln w="12700" cmpd="sng">
              <a:noFill/>
              <a:prstDash val="solid"/>
            </a:ln>
          </p:spPr>
          <p:txBody>
            <a:bodyPr wrap="square" rtlCol="0">
              <a:spAutoFit/>
            </a:bodyPr>
            <a:p>
              <a:r>
                <a:rPr lang="zh-CN" altLang="en-US" dirty="0">
                  <a:solidFill>
                    <a:schemeClr val="bg1"/>
                  </a:solidFill>
                  <a:latin typeface="等线" panose="02010600030101010101" charset="-122"/>
                  <a:ea typeface="等线" panose="02010600030101010101" charset="-122"/>
                  <a:cs typeface="Ebrima" panose="02000000000000000000" pitchFamily="2" charset="0"/>
                  <a:sym typeface="Agency FB" panose="020B0503020202020204" pitchFamily="34" charset="0"/>
                </a:rPr>
                <a:t>抗疫在广医</a:t>
              </a:r>
              <a:endParaRPr lang="zh-CN" altLang="en-US" dirty="0">
                <a:solidFill>
                  <a:schemeClr val="bg1"/>
                </a:solidFill>
                <a:latin typeface="等线" panose="02010600030101010101" charset="-122"/>
                <a:ea typeface="等线" panose="02010600030101010101" charset="-122"/>
                <a:cs typeface="Ebrima" panose="02000000000000000000" pitchFamily="2" charset="0"/>
                <a:sym typeface="Agency FB" panose="020B0503020202020204" pitchFamily="34" charset="0"/>
              </a:endParaRPr>
            </a:p>
          </p:txBody>
        </p:sp>
        <p:sp>
          <p:nvSpPr>
            <p:cNvPr id="89" name="TextBox 72"/>
            <p:cNvSpPr txBox="1"/>
            <p:nvPr/>
          </p:nvSpPr>
          <p:spPr>
            <a:xfrm>
              <a:off x="8454571" y="1452776"/>
              <a:ext cx="2641600" cy="591185"/>
            </a:xfrm>
            <a:prstGeom prst="rect">
              <a:avLst/>
            </a:prstGeom>
            <a:noFill/>
            <a:ln>
              <a:noFill/>
            </a:ln>
          </p:spPr>
          <p:txBody>
            <a:bodyPr wrap="square" rtlCol="0">
              <a:spAutoFit/>
            </a:bodyPr>
            <a:p>
              <a:pPr>
                <a:lnSpc>
                  <a:spcPts val="1300"/>
                </a:lnSpc>
                <a:defRPr/>
              </a:pPr>
              <a:r>
                <a:rPr lang="zh-CN" altLang="en-US" sz="1200" dirty="0">
                  <a:solidFill>
                    <a:schemeClr val="tx1">
                      <a:lumMod val="85000"/>
                      <a:lumOff val="15000"/>
                    </a:schemeClr>
                  </a:solidFill>
                  <a:latin typeface="等线" panose="02010600030101010101" charset="-122"/>
                  <a:ea typeface="等线" panose="02010600030101010101" charset="-122"/>
                  <a:cs typeface="Titillium" charset="0"/>
                </a:rPr>
                <a:t>面向广医人的功能，用户能够在这里找到疫情期间广东医科大学的要闻、通知。</a:t>
              </a:r>
              <a:endParaRPr lang="zh-CN" altLang="en-US" sz="1200" dirty="0">
                <a:solidFill>
                  <a:schemeClr val="tx1">
                    <a:lumMod val="85000"/>
                    <a:lumOff val="15000"/>
                  </a:schemeClr>
                </a:solidFill>
                <a:latin typeface="等线" panose="02010600030101010101" charset="-122"/>
                <a:ea typeface="等线" panose="02010600030101010101" charset="-122"/>
                <a:cs typeface="Titillium" charset="0"/>
              </a:endParaRPr>
            </a:p>
          </p:txBody>
        </p:sp>
      </p:grpSp>
      <p:grpSp>
        <p:nvGrpSpPr>
          <p:cNvPr id="2" name="组合 1"/>
          <p:cNvGrpSpPr/>
          <p:nvPr/>
        </p:nvGrpSpPr>
        <p:grpSpPr>
          <a:xfrm>
            <a:off x="9102082" y="2568578"/>
            <a:ext cx="2641600" cy="916857"/>
            <a:chOff x="8454571" y="912474"/>
            <a:chExt cx="2641600" cy="916857"/>
          </a:xfrm>
        </p:grpSpPr>
        <p:sp>
          <p:nvSpPr>
            <p:cNvPr id="3" name="TextBox 73"/>
            <p:cNvSpPr txBox="1">
              <a:spLocks noChangeAspect="1"/>
            </p:cNvSpPr>
            <p:nvPr/>
          </p:nvSpPr>
          <p:spPr>
            <a:xfrm>
              <a:off x="8454571" y="912474"/>
              <a:ext cx="1110615" cy="368300"/>
            </a:xfrm>
            <a:prstGeom prst="rect">
              <a:avLst/>
            </a:prstGeom>
            <a:noFill/>
            <a:ln w="12700" cmpd="sng">
              <a:noFill/>
              <a:prstDash val="solid"/>
            </a:ln>
          </p:spPr>
          <p:txBody>
            <a:bodyPr wrap="square" rtlCol="0">
              <a:spAutoFit/>
            </a:bodyPr>
            <a:p>
              <a:r>
                <a:rPr lang="zh-CN" altLang="en-US" dirty="0">
                  <a:solidFill>
                    <a:schemeClr val="bg1"/>
                  </a:solidFill>
                  <a:latin typeface="等线" panose="02010600030101010101" charset="-122"/>
                  <a:ea typeface="等线" panose="02010600030101010101" charset="-122"/>
                  <a:cs typeface="Ebrima" panose="02000000000000000000" pitchFamily="2" charset="0"/>
                  <a:sym typeface="Agency FB" panose="020B0503020202020204" pitchFamily="34" charset="0"/>
                </a:rPr>
                <a:t>抗疫事迹</a:t>
              </a:r>
              <a:endParaRPr lang="zh-CN" altLang="en-US" dirty="0">
                <a:solidFill>
                  <a:schemeClr val="bg1"/>
                </a:solidFill>
                <a:latin typeface="等线" panose="02010600030101010101" charset="-122"/>
                <a:ea typeface="等线" panose="02010600030101010101" charset="-122"/>
                <a:cs typeface="Ebrima" panose="02000000000000000000" pitchFamily="2" charset="0"/>
                <a:sym typeface="Agency FB" panose="020B0503020202020204" pitchFamily="34" charset="0"/>
              </a:endParaRPr>
            </a:p>
          </p:txBody>
        </p:sp>
        <p:sp>
          <p:nvSpPr>
            <p:cNvPr id="4" name="TextBox 72"/>
            <p:cNvSpPr txBox="1"/>
            <p:nvPr/>
          </p:nvSpPr>
          <p:spPr>
            <a:xfrm>
              <a:off x="8454571" y="1404516"/>
              <a:ext cx="2641600" cy="424815"/>
            </a:xfrm>
            <a:prstGeom prst="rect">
              <a:avLst/>
            </a:prstGeom>
            <a:noFill/>
            <a:ln>
              <a:noFill/>
            </a:ln>
          </p:spPr>
          <p:txBody>
            <a:bodyPr wrap="square" rtlCol="0">
              <a:spAutoFit/>
            </a:bodyPr>
            <a:p>
              <a:pPr>
                <a:lnSpc>
                  <a:spcPts val="1300"/>
                </a:lnSpc>
                <a:defRPr/>
              </a:pPr>
              <a:r>
                <a:rPr lang="zh-CN" altLang="en-US" sz="1200" dirty="0">
                  <a:solidFill>
                    <a:schemeClr val="tx1">
                      <a:lumMod val="85000"/>
                      <a:lumOff val="15000"/>
                    </a:schemeClr>
                  </a:solidFill>
                  <a:latin typeface="等线" panose="02010600030101010101" charset="-122"/>
                  <a:ea typeface="等线" panose="02010600030101010101" charset="-122"/>
                  <a:cs typeface="Titillium" charset="0"/>
                </a:rPr>
                <a:t>面向所有用户的功能，用户能够在这里了解战疫英雄事迹。</a:t>
              </a:r>
              <a:endParaRPr lang="zh-CN" altLang="en-US" sz="1200" dirty="0">
                <a:solidFill>
                  <a:schemeClr val="tx1">
                    <a:lumMod val="85000"/>
                    <a:lumOff val="15000"/>
                  </a:schemeClr>
                </a:solidFill>
                <a:latin typeface="等线" panose="02010600030101010101" charset="-122"/>
                <a:ea typeface="等线" panose="02010600030101010101" charset="-122"/>
                <a:cs typeface="Titillium" charset="0"/>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000 0.000000 L -0.322969 -0.210648 " pathEditMode="relative" rAng="0" ptsTypes="">
                                      <p:cBhvr>
                                        <p:cTn id="6" dur="2000" fill="hold"/>
                                        <p:tgtEl>
                                          <p:spTgt spid="12"/>
                                        </p:tgtEl>
                                        <p:attrNameLst>
                                          <p:attrName>ppt_x</p:attrName>
                                          <p:attrName>ppt_y</p:attrName>
                                        </p:attrNameLst>
                                      </p:cBhvr>
                                      <p:rCtr x="-164" y="-101"/>
                                    </p:animMotion>
                                  </p:childTnLst>
                                </p:cTn>
                              </p:par>
                              <p:par>
                                <p:cTn id="7" presetID="6" presetClass="emph" presetSubtype="0" fill="hold" nodeType="withEffect">
                                  <p:stCondLst>
                                    <p:cond delay="0"/>
                                  </p:stCondLst>
                                  <p:childTnLst>
                                    <p:animScale>
                                      <p:cBhvr>
                                        <p:cTn id="8" dur="2000" fill="hold"/>
                                        <p:tgtEl>
                                          <p:spTgt spid="12"/>
                                        </p:tgtEl>
                                      </p:cBhvr>
                                      <p:by x="75000" y="75000"/>
                                    </p:animScale>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p:cTn id="16" dur="500" fill="hold"/>
                                        <p:tgtEl>
                                          <p:spTgt spid="48"/>
                                        </p:tgtEl>
                                        <p:attrNameLst>
                                          <p:attrName>ppt_w</p:attrName>
                                        </p:attrNameLst>
                                      </p:cBhvr>
                                      <p:tavLst>
                                        <p:tav tm="0">
                                          <p:val>
                                            <p:fltVal val="0"/>
                                          </p:val>
                                        </p:tav>
                                        <p:tav tm="100000">
                                          <p:val>
                                            <p:strVal val="#ppt_w"/>
                                          </p:val>
                                        </p:tav>
                                      </p:tavLst>
                                    </p:anim>
                                    <p:anim calcmode="lin" valueType="num">
                                      <p:cBhvr>
                                        <p:cTn id="17" dur="500" fill="hold"/>
                                        <p:tgtEl>
                                          <p:spTgt spid="48"/>
                                        </p:tgtEl>
                                        <p:attrNameLst>
                                          <p:attrName>ppt_h</p:attrName>
                                        </p:attrNameLst>
                                      </p:cBhvr>
                                      <p:tavLst>
                                        <p:tav tm="0">
                                          <p:val>
                                            <p:fltVal val="0"/>
                                          </p:val>
                                        </p:tav>
                                        <p:tav tm="100000">
                                          <p:val>
                                            <p:strVal val="#ppt_h"/>
                                          </p:val>
                                        </p:tav>
                                      </p:tavLst>
                                    </p:anim>
                                    <p:animEffect transition="in" filter="fade">
                                      <p:cBhvr>
                                        <p:cTn id="18" dur="500"/>
                                        <p:tgtEl>
                                          <p:spTgt spid="48"/>
                                        </p:tgtEl>
                                      </p:cBhvr>
                                    </p:animEffect>
                                  </p:childTnLst>
                                </p:cTn>
                              </p:par>
                            </p:childTnLst>
                          </p:cTn>
                        </p:par>
                        <p:par>
                          <p:cTn id="19" fill="hold">
                            <p:stCondLst>
                              <p:cond delay="3000"/>
                            </p:stCondLst>
                            <p:childTnLst>
                              <p:par>
                                <p:cTn id="20" presetID="53" presetClass="entr" presetSubtype="16" fill="hold" grpId="0"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00" fill="hold"/>
                                        <p:tgtEl>
                                          <p:spTgt spid="49"/>
                                        </p:tgtEl>
                                        <p:attrNameLst>
                                          <p:attrName>ppt_w</p:attrName>
                                        </p:attrNameLst>
                                      </p:cBhvr>
                                      <p:tavLst>
                                        <p:tav tm="0">
                                          <p:val>
                                            <p:fltVal val="0"/>
                                          </p:val>
                                        </p:tav>
                                        <p:tav tm="100000">
                                          <p:val>
                                            <p:strVal val="#ppt_w"/>
                                          </p:val>
                                        </p:tav>
                                      </p:tavLst>
                                    </p:anim>
                                    <p:anim calcmode="lin" valueType="num">
                                      <p:cBhvr>
                                        <p:cTn id="23" dur="500" fill="hold"/>
                                        <p:tgtEl>
                                          <p:spTgt spid="49"/>
                                        </p:tgtEl>
                                        <p:attrNameLst>
                                          <p:attrName>ppt_h</p:attrName>
                                        </p:attrNameLst>
                                      </p:cBhvr>
                                      <p:tavLst>
                                        <p:tav tm="0">
                                          <p:val>
                                            <p:fltVal val="0"/>
                                          </p:val>
                                        </p:tav>
                                        <p:tav tm="100000">
                                          <p:val>
                                            <p:strVal val="#ppt_h"/>
                                          </p:val>
                                        </p:tav>
                                      </p:tavLst>
                                    </p:anim>
                                    <p:animEffect transition="in" filter="fade">
                                      <p:cBhvr>
                                        <p:cTn id="24" dur="500"/>
                                        <p:tgtEl>
                                          <p:spTgt spid="49"/>
                                        </p:tgtEl>
                                      </p:cBhvr>
                                    </p:animEffect>
                                  </p:childTnLst>
                                </p:cTn>
                              </p:par>
                            </p:childTnLst>
                          </p:cTn>
                        </p:par>
                        <p:par>
                          <p:cTn id="25" fill="hold">
                            <p:stCondLst>
                              <p:cond delay="3500"/>
                            </p:stCondLst>
                            <p:childTnLst>
                              <p:par>
                                <p:cTn id="26" presetID="53" presetClass="entr" presetSubtype="16"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anim calcmode="lin" valueType="num">
                                      <p:cBhvr>
                                        <p:cTn id="28" dur="500" fill="hold"/>
                                        <p:tgtEl>
                                          <p:spTgt spid="50"/>
                                        </p:tgtEl>
                                        <p:attrNameLst>
                                          <p:attrName>ppt_w</p:attrName>
                                        </p:attrNameLst>
                                      </p:cBhvr>
                                      <p:tavLst>
                                        <p:tav tm="0">
                                          <p:val>
                                            <p:fltVal val="0"/>
                                          </p:val>
                                        </p:tav>
                                        <p:tav tm="100000">
                                          <p:val>
                                            <p:strVal val="#ppt_w"/>
                                          </p:val>
                                        </p:tav>
                                      </p:tavLst>
                                    </p:anim>
                                    <p:anim calcmode="lin" valueType="num">
                                      <p:cBhvr>
                                        <p:cTn id="29" dur="500" fill="hold"/>
                                        <p:tgtEl>
                                          <p:spTgt spid="50"/>
                                        </p:tgtEl>
                                        <p:attrNameLst>
                                          <p:attrName>ppt_h</p:attrName>
                                        </p:attrNameLst>
                                      </p:cBhvr>
                                      <p:tavLst>
                                        <p:tav tm="0">
                                          <p:val>
                                            <p:fltVal val="0"/>
                                          </p:val>
                                        </p:tav>
                                        <p:tav tm="100000">
                                          <p:val>
                                            <p:strVal val="#ppt_h"/>
                                          </p:val>
                                        </p:tav>
                                      </p:tavLst>
                                    </p:anim>
                                    <p:animEffect transition="in" filter="fade">
                                      <p:cBhvr>
                                        <p:cTn id="30" dur="500"/>
                                        <p:tgtEl>
                                          <p:spTgt spid="50"/>
                                        </p:tgtEl>
                                      </p:cBhvr>
                                    </p:animEffect>
                                  </p:childTnLst>
                                </p:cTn>
                              </p:par>
                            </p:childTnLst>
                          </p:cTn>
                        </p:par>
                        <p:par>
                          <p:cTn id="31" fill="hold">
                            <p:stCondLst>
                              <p:cond delay="4000"/>
                            </p:stCondLst>
                            <p:childTnLst>
                              <p:par>
                                <p:cTn id="32" presetID="22" presetClass="entr" presetSubtype="1" fill="hold" grpId="0" nodeType="after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ipe(up)">
                                      <p:cBhvr>
                                        <p:cTn id="34" dur="500"/>
                                        <p:tgtEl>
                                          <p:spTgt spid="51"/>
                                        </p:tgtEl>
                                      </p:cBhvr>
                                    </p:animEffect>
                                  </p:childTnLst>
                                </p:cTn>
                              </p:par>
                            </p:childTnLst>
                          </p:cTn>
                        </p:par>
                        <p:par>
                          <p:cTn id="35" fill="hold">
                            <p:stCondLst>
                              <p:cond delay="4500"/>
                            </p:stCondLst>
                            <p:childTnLst>
                              <p:par>
                                <p:cTn id="36" presetID="22" presetClass="entr" presetSubtype="1" fill="hold" nodeType="after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wipe(up)">
                                      <p:cBhvr>
                                        <p:cTn id="38" dur="500"/>
                                        <p:tgtEl>
                                          <p:spTgt spid="5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66"/>
                                        </p:tgtEl>
                                        <p:attrNameLst>
                                          <p:attrName>style.visibility</p:attrName>
                                        </p:attrNameLst>
                                      </p:cBhvr>
                                      <p:to>
                                        <p:strVal val="visible"/>
                                      </p:to>
                                    </p:set>
                                    <p:animEffect transition="in" filter="wipe(up)">
                                      <p:cBhvr>
                                        <p:cTn id="41" dur="500"/>
                                        <p:tgtEl>
                                          <p:spTgt spid="66"/>
                                        </p:tgtEl>
                                      </p:cBhvr>
                                    </p:animEffect>
                                  </p:childTnLst>
                                </p:cTn>
                              </p:par>
                            </p:childTnLst>
                          </p:cTn>
                        </p:par>
                        <p:par>
                          <p:cTn id="42" fill="hold">
                            <p:stCondLst>
                              <p:cond delay="5000"/>
                            </p:stCondLst>
                            <p:childTnLst>
                              <p:par>
                                <p:cTn id="43" presetID="22" presetClass="entr" presetSubtype="1" fill="hold"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up)">
                                      <p:cBhvr>
                                        <p:cTn id="45" dur="500"/>
                                        <p:tgtEl>
                                          <p:spTgt spid="2"/>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up)">
                                      <p:cBhvr>
                                        <p:cTn id="48" dur="500"/>
                                        <p:tgtEl>
                                          <p:spTgt spid="6"/>
                                        </p:tgtEl>
                                      </p:cBhvr>
                                    </p:animEffect>
                                  </p:childTnLst>
                                </p:cTn>
                              </p:par>
                            </p:childTnLst>
                          </p:cTn>
                        </p:par>
                        <p:par>
                          <p:cTn id="49" fill="hold">
                            <p:stCondLst>
                              <p:cond delay="5500"/>
                            </p:stCondLst>
                            <p:childTnLst>
                              <p:par>
                                <p:cTn id="50" presetID="22" presetClass="entr" presetSubtype="1" fill="hold" nodeType="after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wipe(up)">
                                      <p:cBhvr>
                                        <p:cTn id="52" dur="500"/>
                                        <p:tgtEl>
                                          <p:spTgt spid="83"/>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wipe(up)">
                                      <p:cBhvr>
                                        <p:cTn id="55" dur="500"/>
                                        <p:tgtEl>
                                          <p:spTgt spid="82"/>
                                        </p:tgtEl>
                                      </p:cBhvr>
                                    </p:animEffect>
                                  </p:childTnLst>
                                </p:cTn>
                              </p:par>
                            </p:childTnLst>
                          </p:cTn>
                        </p:par>
                        <p:par>
                          <p:cTn id="56" fill="hold">
                            <p:stCondLst>
                              <p:cond delay="6000"/>
                            </p:stCondLst>
                            <p:childTnLst>
                              <p:par>
                                <p:cTn id="57" presetID="22" presetClass="entr" presetSubtype="1" fill="hold" nodeType="afterEffect">
                                  <p:stCondLst>
                                    <p:cond delay="0"/>
                                  </p:stCondLst>
                                  <p:childTnLst>
                                    <p:set>
                                      <p:cBhvr>
                                        <p:cTn id="58" dur="1" fill="hold">
                                          <p:stCondLst>
                                            <p:cond delay="0"/>
                                          </p:stCondLst>
                                        </p:cTn>
                                        <p:tgtEl>
                                          <p:spTgt spid="87"/>
                                        </p:tgtEl>
                                        <p:attrNameLst>
                                          <p:attrName>style.visibility</p:attrName>
                                        </p:attrNameLst>
                                      </p:cBhvr>
                                      <p:to>
                                        <p:strVal val="visible"/>
                                      </p:to>
                                    </p:set>
                                    <p:animEffect transition="in" filter="wipe(up)">
                                      <p:cBhvr>
                                        <p:cTn id="59" dur="500"/>
                                        <p:tgtEl>
                                          <p:spTgt spid="87"/>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wipe(up)">
                                      <p:cBhvr>
                                        <p:cTn id="62"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bldLvl="0" animBg="1"/>
      <p:bldP spid="51" grpId="0"/>
      <p:bldP spid="66" grpId="0" bldLvl="0" animBg="1"/>
      <p:bldP spid="82" grpId="0" bldLvl="0" animBg="1"/>
      <p:bldP spid="86" grpId="0" bldLvl="0" animBg="1"/>
      <p:bldP spid="6"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logo3"/>
          <p:cNvPicPr>
            <a:picLocks noChangeAspect="1"/>
          </p:cNvPicPr>
          <p:nvPr/>
        </p:nvPicPr>
        <p:blipFill>
          <a:blip r:embed="rId1">
            <a:clrChange>
              <a:clrFrom>
                <a:srgbClr val="FFFFFF">
                  <a:alpha val="100000"/>
                </a:srgbClr>
              </a:clrFrom>
              <a:clrTo>
                <a:srgbClr val="FFFFFF">
                  <a:alpha val="100000"/>
                  <a:alpha val="0"/>
                </a:srgbClr>
              </a:clrTo>
            </a:clrChange>
            <a:lum bright="-24000" contrast="-30000"/>
          </a:blip>
          <a:stretch>
            <a:fillRect/>
          </a:stretch>
        </p:blipFill>
        <p:spPr>
          <a:xfrm>
            <a:off x="-178435" y="0"/>
            <a:ext cx="2357755" cy="1513840"/>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2490" y="2091690"/>
            <a:ext cx="2827020" cy="4766310"/>
          </a:xfrm>
          <a:prstGeom prst="rect">
            <a:avLst/>
          </a:prstGeom>
        </p:spPr>
      </p:pic>
      <p:sp>
        <p:nvSpPr>
          <p:cNvPr id="15" name="五边形 14"/>
          <p:cNvSpPr/>
          <p:nvPr/>
        </p:nvSpPr>
        <p:spPr>
          <a:xfrm>
            <a:off x="1503045" y="1638935"/>
            <a:ext cx="2611755" cy="731520"/>
          </a:xfrm>
          <a:prstGeom prst="homePlate">
            <a:avLst/>
          </a:prstGeom>
          <a:gradFill>
            <a:gsLst>
              <a:gs pos="0">
                <a:srgbClr val="14A2F8"/>
              </a:gs>
              <a:gs pos="100000">
                <a:srgbClr val="2E73E9"/>
              </a:gs>
            </a:gsLst>
            <a:lin ang="4860000" scaled="0"/>
          </a:gradFill>
          <a:ln>
            <a:noFill/>
          </a:ln>
          <a:effectLst>
            <a:outerShdw blurRad="342900" dist="127000" dir="2700000" algn="tl" rotWithShape="0">
              <a:srgbClr val="003784">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1503045" y="1743710"/>
            <a:ext cx="2316480" cy="521970"/>
          </a:xfrm>
          <a:prstGeom prst="rect">
            <a:avLst/>
          </a:prstGeom>
          <a:noFill/>
        </p:spPr>
        <p:txBody>
          <a:bodyPr wrap="none" rtlCol="0">
            <a:spAutoFit/>
          </a:bodyPr>
          <a:p>
            <a:r>
              <a:rPr lang="zh-CN" altLang="en-US" sz="2800">
                <a:gradFill>
                  <a:gsLst>
                    <a:gs pos="0">
                      <a:schemeClr val="accent1">
                        <a:lumMod val="5000"/>
                        <a:lumOff val="95000"/>
                      </a:schemeClr>
                    </a:gs>
                    <a:gs pos="100000">
                      <a:srgbClr val="C4E5FD"/>
                    </a:gs>
                  </a:gsLst>
                  <a:lin ang="17880000" scaled="0"/>
                </a:gradFill>
                <a:latin typeface="腾祥凌黑简" panose="01010104010101010101" charset="-122"/>
                <a:ea typeface="腾祥凌黑简" panose="01010104010101010101" charset="-122"/>
              </a:rPr>
              <a:t>前端</a:t>
            </a:r>
            <a:r>
              <a:rPr lang="zh-CN" altLang="en-US" sz="2800">
                <a:gradFill>
                  <a:gsLst>
                    <a:gs pos="0">
                      <a:schemeClr val="accent1">
                        <a:lumMod val="5000"/>
                        <a:lumOff val="95000"/>
                      </a:schemeClr>
                    </a:gs>
                    <a:gs pos="100000">
                      <a:srgbClr val="C4E5FD"/>
                    </a:gs>
                  </a:gsLst>
                  <a:lin ang="3540000" scaled="0"/>
                </a:gradFill>
                <a:latin typeface="腾祥凌黑简" panose="01010104010101010101" charset="-122"/>
                <a:ea typeface="腾祥凌黑简" panose="01010104010101010101" charset="-122"/>
              </a:rPr>
              <a:t>内容部分</a:t>
            </a:r>
            <a:endParaRPr lang="zh-CN" altLang="en-US" sz="2800">
              <a:gradFill>
                <a:gsLst>
                  <a:gs pos="0">
                    <a:schemeClr val="accent1">
                      <a:lumMod val="5000"/>
                      <a:lumOff val="95000"/>
                    </a:schemeClr>
                  </a:gs>
                  <a:gs pos="100000">
                    <a:srgbClr val="C4E5FD"/>
                  </a:gs>
                </a:gsLst>
                <a:lin ang="3540000" scaled="0"/>
              </a:gradFill>
              <a:latin typeface="腾祥凌黑简" panose="01010104010101010101" charset="-122"/>
              <a:ea typeface="腾祥凌黑简" panose="01010104010101010101" charset="-122"/>
            </a:endParaRPr>
          </a:p>
        </p:txBody>
      </p:sp>
      <p:sp>
        <p:nvSpPr>
          <p:cNvPr id="17" name="五边形 16"/>
          <p:cNvSpPr/>
          <p:nvPr/>
        </p:nvSpPr>
        <p:spPr>
          <a:xfrm rot="10800000">
            <a:off x="8364855" y="1638935"/>
            <a:ext cx="2611755" cy="731520"/>
          </a:xfrm>
          <a:prstGeom prst="homePlate">
            <a:avLst/>
          </a:prstGeom>
          <a:gradFill>
            <a:gsLst>
              <a:gs pos="0">
                <a:srgbClr val="14A2F8"/>
              </a:gs>
              <a:gs pos="100000">
                <a:srgbClr val="2E73E9"/>
              </a:gs>
            </a:gsLst>
            <a:lin ang="4860000" scaled="0"/>
          </a:gradFill>
          <a:ln>
            <a:noFill/>
          </a:ln>
          <a:effectLst>
            <a:outerShdw blurRad="342900" dist="127000" dir="2700000" algn="tl" rotWithShape="0">
              <a:srgbClr val="00369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8660130" y="1743710"/>
            <a:ext cx="2316480" cy="521970"/>
          </a:xfrm>
          <a:prstGeom prst="rect">
            <a:avLst/>
          </a:prstGeom>
          <a:noFill/>
        </p:spPr>
        <p:txBody>
          <a:bodyPr wrap="none" rtlCol="0">
            <a:spAutoFit/>
          </a:bodyPr>
          <a:p>
            <a:r>
              <a:rPr lang="zh-CN" altLang="en-US" sz="2800">
                <a:gradFill>
                  <a:gsLst>
                    <a:gs pos="0">
                      <a:schemeClr val="accent1">
                        <a:lumMod val="5000"/>
                        <a:lumOff val="95000"/>
                      </a:schemeClr>
                    </a:gs>
                    <a:gs pos="100000">
                      <a:srgbClr val="C4E5FD"/>
                    </a:gs>
                  </a:gsLst>
                  <a:lin ang="12300000" scaled="0"/>
                </a:gradFill>
                <a:latin typeface="腾祥凌黑简" panose="01010104010101010101" charset="-122"/>
                <a:ea typeface="腾祥凌黑简" panose="01010104010101010101" charset="-122"/>
              </a:rPr>
              <a:t>后台程序</a:t>
            </a:r>
            <a:r>
              <a:rPr lang="zh-CN" altLang="en-US" sz="2800">
                <a:gradFill>
                  <a:gsLst>
                    <a:gs pos="0">
                      <a:schemeClr val="accent1">
                        <a:lumMod val="5000"/>
                        <a:lumOff val="95000"/>
                      </a:schemeClr>
                    </a:gs>
                    <a:gs pos="100000">
                      <a:srgbClr val="C4E5FD"/>
                    </a:gs>
                  </a:gsLst>
                  <a:lin ang="12300000" scaled="0"/>
                </a:gradFill>
                <a:latin typeface="腾祥凌黑简" panose="01010104010101010101" charset="-122"/>
                <a:ea typeface="腾祥凌黑简" panose="01010104010101010101" charset="-122"/>
              </a:rPr>
              <a:t>部分</a:t>
            </a:r>
            <a:endParaRPr lang="zh-CN" altLang="en-US" sz="2800">
              <a:gradFill>
                <a:gsLst>
                  <a:gs pos="0">
                    <a:schemeClr val="accent1">
                      <a:lumMod val="5000"/>
                      <a:lumOff val="95000"/>
                    </a:schemeClr>
                  </a:gs>
                  <a:gs pos="100000">
                    <a:srgbClr val="C4E5FD"/>
                  </a:gs>
                </a:gsLst>
                <a:lin ang="12300000" scaled="0"/>
              </a:gradFill>
              <a:latin typeface="腾祥凌黑简" panose="01010104010101010101" charset="-122"/>
              <a:ea typeface="腾祥凌黑简" panose="01010104010101010101" charset="-122"/>
            </a:endParaRPr>
          </a:p>
        </p:txBody>
      </p:sp>
      <p:sp>
        <p:nvSpPr>
          <p:cNvPr id="3" name="文本框 2"/>
          <p:cNvSpPr txBox="1"/>
          <p:nvPr/>
        </p:nvSpPr>
        <p:spPr>
          <a:xfrm>
            <a:off x="1503045" y="2959735"/>
            <a:ext cx="2084705" cy="521970"/>
          </a:xfrm>
          <a:prstGeom prst="rect">
            <a:avLst/>
          </a:prstGeom>
          <a:noFill/>
        </p:spPr>
        <p:txBody>
          <a:bodyPr wrap="none" rtlCol="0">
            <a:spAutoFit/>
          </a:bodyPr>
          <a:p>
            <a:r>
              <a:rPr lang="en-US" altLang="zh-CN" sz="2800">
                <a:solidFill>
                  <a:srgbClr val="000C20"/>
                </a:solidFill>
                <a:latin typeface="【微博：暖色君】无心体" panose="020F0400000000000000" charset="-122"/>
                <a:ea typeface="【微博：暖色君】无心体" panose="020F0400000000000000" charset="-122"/>
                <a:cs typeface="【微博：暖色君】无心体" panose="020F0400000000000000" charset="-122"/>
              </a:rPr>
              <a:t>     </a:t>
            </a:r>
            <a:r>
              <a:rPr lang="zh-CN" altLang="en-US" sz="2800">
                <a:solidFill>
                  <a:srgbClr val="000C20"/>
                </a:solidFill>
                <a:latin typeface="【微博：暖色君】无心体" panose="020F0400000000000000" charset="-122"/>
                <a:ea typeface="【微博：暖色君】无心体" panose="020F0400000000000000" charset="-122"/>
                <a:cs typeface="【微博：暖色君】无心体" panose="020F0400000000000000" charset="-122"/>
              </a:rPr>
              <a:t>设计理念</a:t>
            </a:r>
            <a:endParaRPr lang="zh-CN" altLang="en-US" sz="2800">
              <a:solidFill>
                <a:srgbClr val="000C20"/>
              </a:solidFill>
              <a:latin typeface="【微博：暖色君】无心体" panose="020F0400000000000000" charset="-122"/>
              <a:ea typeface="【微博：暖色君】无心体" panose="020F0400000000000000" charset="-122"/>
              <a:cs typeface="【微博：暖色君】无心体" panose="020F0400000000000000" charset="-122"/>
            </a:endParaRPr>
          </a:p>
        </p:txBody>
      </p:sp>
      <p:sp>
        <p:nvSpPr>
          <p:cNvPr id="5" name="文本框 4"/>
          <p:cNvSpPr txBox="1"/>
          <p:nvPr/>
        </p:nvSpPr>
        <p:spPr>
          <a:xfrm>
            <a:off x="1503045" y="3803650"/>
            <a:ext cx="2084705" cy="521970"/>
          </a:xfrm>
          <a:prstGeom prst="rect">
            <a:avLst/>
          </a:prstGeom>
          <a:noFill/>
        </p:spPr>
        <p:txBody>
          <a:bodyPr wrap="none" rtlCol="0">
            <a:spAutoFit/>
          </a:bodyPr>
          <a:p>
            <a:r>
              <a:rPr lang="en-US" altLang="zh-CN" sz="2800">
                <a:solidFill>
                  <a:srgbClr val="000C20"/>
                </a:solidFill>
                <a:latin typeface="【微博：暖色君】无心体" panose="020F0400000000000000" charset="-122"/>
                <a:ea typeface="【微博：暖色君】无心体" panose="020F0400000000000000" charset="-122"/>
                <a:cs typeface="【微博：暖色君】无心体" panose="020F0400000000000000" charset="-122"/>
              </a:rPr>
              <a:t>     </a:t>
            </a:r>
            <a:r>
              <a:rPr lang="zh-CN" altLang="en-US" sz="2800">
                <a:solidFill>
                  <a:srgbClr val="000C20"/>
                </a:solidFill>
                <a:latin typeface="【微博：暖色君】无心体" panose="020F0400000000000000" charset="-122"/>
                <a:ea typeface="【微博：暖色君】无心体" panose="020F0400000000000000" charset="-122"/>
                <a:cs typeface="【微博：暖色君】无心体" panose="020F0400000000000000" charset="-122"/>
              </a:rPr>
              <a:t>用户群体</a:t>
            </a:r>
            <a:endParaRPr lang="zh-CN" altLang="en-US" sz="2800">
              <a:solidFill>
                <a:srgbClr val="000C20"/>
              </a:solidFill>
              <a:latin typeface="【微博：暖色君】无心体" panose="020F0400000000000000" charset="-122"/>
              <a:ea typeface="【微博：暖色君】无心体" panose="020F0400000000000000" charset="-122"/>
              <a:cs typeface="【微博：暖色君】无心体" panose="020F0400000000000000" charset="-122"/>
            </a:endParaRPr>
          </a:p>
        </p:txBody>
      </p:sp>
      <p:sp>
        <p:nvSpPr>
          <p:cNvPr id="6" name="文本框 5"/>
          <p:cNvSpPr txBox="1"/>
          <p:nvPr/>
        </p:nvSpPr>
        <p:spPr>
          <a:xfrm>
            <a:off x="1503045" y="4647565"/>
            <a:ext cx="2084705" cy="521970"/>
          </a:xfrm>
          <a:prstGeom prst="rect">
            <a:avLst/>
          </a:prstGeom>
          <a:noFill/>
        </p:spPr>
        <p:txBody>
          <a:bodyPr wrap="none" rtlCol="0">
            <a:spAutoFit/>
          </a:bodyPr>
          <a:p>
            <a:r>
              <a:rPr lang="en-US" altLang="zh-CN" sz="2800">
                <a:solidFill>
                  <a:srgbClr val="000C20"/>
                </a:solidFill>
                <a:latin typeface="【微博：暖色君】无心体" panose="020F0400000000000000" charset="-122"/>
                <a:ea typeface="【微博：暖色君】无心体" panose="020F0400000000000000" charset="-122"/>
                <a:cs typeface="【微博：暖色君】无心体" panose="020F0400000000000000" charset="-122"/>
              </a:rPr>
              <a:t>     </a:t>
            </a:r>
            <a:r>
              <a:rPr lang="zh-CN" altLang="en-US" sz="2800">
                <a:solidFill>
                  <a:srgbClr val="000C20"/>
                </a:solidFill>
                <a:latin typeface="【微博：暖色君】无心体" panose="020F0400000000000000" charset="-122"/>
                <a:ea typeface="【微博：暖色君】无心体" panose="020F0400000000000000" charset="-122"/>
                <a:cs typeface="【微博：暖色君】无心体" panose="020F0400000000000000" charset="-122"/>
              </a:rPr>
              <a:t>内容介绍</a:t>
            </a:r>
            <a:endParaRPr lang="zh-CN" altLang="en-US" sz="2800">
              <a:solidFill>
                <a:srgbClr val="000C20"/>
              </a:solidFill>
              <a:latin typeface="【微博：暖色君】无心体" panose="020F0400000000000000" charset="-122"/>
              <a:ea typeface="【微博：暖色君】无心体" panose="020F0400000000000000" charset="-122"/>
              <a:cs typeface="【微博：暖色君】无心体" panose="020F0400000000000000" charset="-122"/>
            </a:endParaRPr>
          </a:p>
        </p:txBody>
      </p:sp>
      <p:sp>
        <p:nvSpPr>
          <p:cNvPr id="8" name="文本框 7"/>
          <p:cNvSpPr txBox="1"/>
          <p:nvPr/>
        </p:nvSpPr>
        <p:spPr>
          <a:xfrm>
            <a:off x="8506460" y="2959735"/>
            <a:ext cx="2440305" cy="521970"/>
          </a:xfrm>
          <a:prstGeom prst="rect">
            <a:avLst/>
          </a:prstGeom>
          <a:noFill/>
        </p:spPr>
        <p:txBody>
          <a:bodyPr wrap="none" rtlCol="0">
            <a:spAutoFit/>
          </a:bodyPr>
          <a:p>
            <a:r>
              <a:rPr lang="en-US" altLang="zh-CN" sz="2800">
                <a:solidFill>
                  <a:srgbClr val="000C20"/>
                </a:solidFill>
                <a:latin typeface="【微博：暖色君】无心体" panose="020F0400000000000000" charset="-122"/>
                <a:ea typeface="【微博：暖色君】无心体" panose="020F0400000000000000" charset="-122"/>
                <a:cs typeface="【微博：暖色君】无心体" panose="020F0400000000000000" charset="-122"/>
              </a:rPr>
              <a:t>     </a:t>
            </a:r>
            <a:r>
              <a:rPr lang="zh-CN" altLang="en-US" sz="2800">
                <a:solidFill>
                  <a:srgbClr val="000C20"/>
                </a:solidFill>
                <a:latin typeface="【微博：暖色君】无心体" panose="020F0400000000000000" charset="-122"/>
                <a:ea typeface="【微博：暖色君】无心体" panose="020F0400000000000000" charset="-122"/>
                <a:cs typeface="【微博：暖色君】无心体" panose="020F0400000000000000" charset="-122"/>
              </a:rPr>
              <a:t>后台技术栈</a:t>
            </a:r>
            <a:endParaRPr lang="zh-CN" altLang="en-US" sz="2800">
              <a:solidFill>
                <a:srgbClr val="000C20"/>
              </a:solidFill>
              <a:latin typeface="【微博：暖色君】无心体" panose="020F0400000000000000" charset="-122"/>
              <a:ea typeface="【微博：暖色君】无心体" panose="020F0400000000000000" charset="-122"/>
              <a:cs typeface="【微博：暖色君】无心体" panose="020F0400000000000000" charset="-122"/>
            </a:endParaRPr>
          </a:p>
        </p:txBody>
      </p:sp>
      <p:sp>
        <p:nvSpPr>
          <p:cNvPr id="9" name="文本框 8"/>
          <p:cNvSpPr txBox="1"/>
          <p:nvPr/>
        </p:nvSpPr>
        <p:spPr>
          <a:xfrm>
            <a:off x="8506460" y="3803650"/>
            <a:ext cx="2440305" cy="521970"/>
          </a:xfrm>
          <a:prstGeom prst="rect">
            <a:avLst/>
          </a:prstGeom>
          <a:noFill/>
        </p:spPr>
        <p:txBody>
          <a:bodyPr wrap="none" rtlCol="0">
            <a:spAutoFit/>
          </a:bodyPr>
          <a:p>
            <a:r>
              <a:rPr lang="en-US" altLang="zh-CN" sz="2800">
                <a:solidFill>
                  <a:srgbClr val="000C20"/>
                </a:solidFill>
                <a:latin typeface="【微博：暖色君】无心体" panose="020F0400000000000000" charset="-122"/>
                <a:ea typeface="【微博：暖色君】无心体" panose="020F0400000000000000" charset="-122"/>
                <a:cs typeface="【微博：暖色君】无心体" panose="020F0400000000000000" charset="-122"/>
              </a:rPr>
              <a:t>     </a:t>
            </a:r>
            <a:r>
              <a:rPr lang="zh-CN" altLang="en-US" sz="2800">
                <a:solidFill>
                  <a:srgbClr val="000C20"/>
                </a:solidFill>
                <a:latin typeface="【微博：暖色君】无心体" panose="020F0400000000000000" charset="-122"/>
                <a:ea typeface="【微博：暖色君】无心体" panose="020F0400000000000000" charset="-122"/>
                <a:cs typeface="【微博：暖色君】无心体" panose="020F0400000000000000" charset="-122"/>
              </a:rPr>
              <a:t>网站安全性</a:t>
            </a:r>
            <a:endParaRPr lang="zh-CN" altLang="en-US" sz="2800">
              <a:solidFill>
                <a:srgbClr val="000C20"/>
              </a:solidFill>
              <a:latin typeface="【微博：暖色君】无心体" panose="020F0400000000000000" charset="-122"/>
              <a:ea typeface="【微博：暖色君】无心体" panose="020F0400000000000000" charset="-122"/>
              <a:cs typeface="【微博：暖色君】无心体" panose="020F0400000000000000" charset="-122"/>
            </a:endParaRPr>
          </a:p>
        </p:txBody>
      </p:sp>
      <p:sp>
        <p:nvSpPr>
          <p:cNvPr id="10" name="文本框 9"/>
          <p:cNvSpPr txBox="1"/>
          <p:nvPr/>
        </p:nvSpPr>
        <p:spPr>
          <a:xfrm>
            <a:off x="8506460" y="4647565"/>
            <a:ext cx="2440305" cy="521970"/>
          </a:xfrm>
          <a:prstGeom prst="rect">
            <a:avLst/>
          </a:prstGeom>
          <a:noFill/>
        </p:spPr>
        <p:txBody>
          <a:bodyPr wrap="none" rtlCol="0">
            <a:spAutoFit/>
          </a:bodyPr>
          <a:p>
            <a:r>
              <a:rPr lang="en-US" altLang="zh-CN" sz="2800">
                <a:solidFill>
                  <a:srgbClr val="000C20"/>
                </a:solidFill>
                <a:latin typeface="【微博：暖色君】无心体" panose="020F0400000000000000" charset="-122"/>
                <a:ea typeface="【微博：暖色君】无心体" panose="020F0400000000000000" charset="-122"/>
                <a:cs typeface="【微博：暖色君】无心体" panose="020F0400000000000000" charset="-122"/>
              </a:rPr>
              <a:t>     </a:t>
            </a:r>
            <a:r>
              <a:rPr lang="zh-CN" altLang="en-US" sz="2800">
                <a:solidFill>
                  <a:srgbClr val="000C20"/>
                </a:solidFill>
                <a:latin typeface="【微博：暖色君】无心体" panose="020F0400000000000000" charset="-122"/>
                <a:ea typeface="【微博：暖色君】无心体" panose="020F0400000000000000" charset="-122"/>
                <a:cs typeface="【微博：暖色君】无心体" panose="020F0400000000000000" charset="-122"/>
              </a:rPr>
              <a:t>运营与更新</a:t>
            </a:r>
            <a:endParaRPr lang="zh-CN" altLang="en-US" sz="2800">
              <a:solidFill>
                <a:srgbClr val="000C20"/>
              </a:solidFill>
              <a:latin typeface="【微博：暖色君】无心体" panose="020F0400000000000000" charset="-122"/>
              <a:ea typeface="【微博：暖色君】无心体" panose="020F0400000000000000" charset="-122"/>
              <a:cs typeface="【微博：暖色君】无心体" panose="020F0400000000000000" charset="-122"/>
            </a:endParaRPr>
          </a:p>
        </p:txBody>
      </p:sp>
      <p:sp>
        <p:nvSpPr>
          <p:cNvPr id="37" name="圆角矩形 36"/>
          <p:cNvSpPr/>
          <p:nvPr/>
        </p:nvSpPr>
        <p:spPr>
          <a:xfrm>
            <a:off x="1233137" y="2995916"/>
            <a:ext cx="776951" cy="451412"/>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b="1" dirty="0"/>
          </a:p>
        </p:txBody>
      </p:sp>
      <p:sp>
        <p:nvSpPr>
          <p:cNvPr id="52" name="椭圆 80"/>
          <p:cNvSpPr/>
          <p:nvPr/>
        </p:nvSpPr>
        <p:spPr bwMode="auto">
          <a:xfrm>
            <a:off x="1217677" y="2961613"/>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8" rIns="51435" bIns="2571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b="1" kern="0" dirty="0">
                <a:solidFill>
                  <a:srgbClr val="FFFFFF"/>
                </a:solidFill>
                <a:latin typeface="微软雅黑" panose="020B0503020204020204" pitchFamily="34" charset="-122"/>
                <a:ea typeface="微软雅黑" panose="020B0503020204020204" pitchFamily="34" charset="-122"/>
              </a:rPr>
              <a:t>0</a:t>
            </a:r>
            <a:r>
              <a:rPr lang="en-US" b="1" kern="0" dirty="0">
                <a:solidFill>
                  <a:srgbClr val="FFFFFF"/>
                </a:solidFill>
                <a:latin typeface="微软雅黑" panose="020B0503020204020204" pitchFamily="34" charset="-122"/>
                <a:ea typeface="微软雅黑" panose="020B0503020204020204" pitchFamily="34" charset="-122"/>
              </a:rPr>
              <a:t>1</a:t>
            </a:r>
            <a:endParaRPr lang="en-US" sz="2100" b="1" kern="0" dirty="0">
              <a:solidFill>
                <a:srgbClr val="FFFFFF"/>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1248377" y="4681841"/>
            <a:ext cx="776951" cy="451412"/>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b="1" dirty="0"/>
          </a:p>
        </p:txBody>
      </p:sp>
      <p:sp>
        <p:nvSpPr>
          <p:cNvPr id="13" name="椭圆 80"/>
          <p:cNvSpPr/>
          <p:nvPr/>
        </p:nvSpPr>
        <p:spPr bwMode="auto">
          <a:xfrm>
            <a:off x="1232917" y="4647538"/>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8" rIns="51435" bIns="2571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b="1" kern="0" dirty="0">
                <a:solidFill>
                  <a:srgbClr val="FFFFFF"/>
                </a:solidFill>
                <a:latin typeface="微软雅黑" panose="020B0503020204020204" pitchFamily="34" charset="-122"/>
                <a:ea typeface="微软雅黑" panose="020B0503020204020204" pitchFamily="34" charset="-122"/>
              </a:rPr>
              <a:t>0</a:t>
            </a:r>
            <a:r>
              <a:rPr lang="en-US" b="1" kern="0" dirty="0">
                <a:solidFill>
                  <a:srgbClr val="FFFFFF"/>
                </a:solidFill>
                <a:latin typeface="微软雅黑" panose="020B0503020204020204" pitchFamily="34" charset="-122"/>
                <a:ea typeface="微软雅黑" panose="020B0503020204020204" pitchFamily="34" charset="-122"/>
              </a:rPr>
              <a:t>3</a:t>
            </a:r>
            <a:endParaRPr lang="en-US" sz="2100" b="1" kern="0" dirty="0">
              <a:solidFill>
                <a:srgbClr val="FFFFFF"/>
              </a:solidFill>
              <a:latin typeface="微软雅黑" panose="020B0503020204020204" pitchFamily="34" charset="-122"/>
              <a:ea typeface="微软雅黑" panose="020B0503020204020204" pitchFamily="34" charset="-122"/>
            </a:endParaRPr>
          </a:p>
        </p:txBody>
      </p:sp>
      <p:sp>
        <p:nvSpPr>
          <p:cNvPr id="40" name="圆角矩形 39"/>
          <p:cNvSpPr/>
          <p:nvPr/>
        </p:nvSpPr>
        <p:spPr>
          <a:xfrm>
            <a:off x="1248377" y="3838697"/>
            <a:ext cx="776951" cy="451412"/>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4" name="椭圆 80"/>
          <p:cNvSpPr/>
          <p:nvPr/>
        </p:nvSpPr>
        <p:spPr bwMode="auto">
          <a:xfrm>
            <a:off x="1232917" y="3804395"/>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8" rIns="51435" bIns="2571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b="1" kern="0" dirty="0">
                <a:solidFill>
                  <a:srgbClr val="FFFFFF"/>
                </a:solidFill>
                <a:latin typeface="微软雅黑" panose="020B0503020204020204" pitchFamily="34" charset="-122"/>
                <a:ea typeface="微软雅黑" panose="020B0503020204020204" pitchFamily="34" charset="-122"/>
              </a:rPr>
              <a:t>0</a:t>
            </a:r>
            <a:r>
              <a:rPr lang="en-US" b="1" kern="0" dirty="0">
                <a:solidFill>
                  <a:srgbClr val="FFFFFF"/>
                </a:solidFill>
                <a:latin typeface="微软雅黑" panose="020B0503020204020204" pitchFamily="34" charset="-122"/>
                <a:ea typeface="微软雅黑" panose="020B0503020204020204" pitchFamily="34" charset="-122"/>
              </a:rPr>
              <a:t>2</a:t>
            </a:r>
            <a:endParaRPr lang="en-US" sz="2100" b="1" kern="0" dirty="0">
              <a:solidFill>
                <a:srgbClr val="FFFFFF"/>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8251157" y="2995916"/>
            <a:ext cx="776951" cy="451412"/>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b="1" dirty="0"/>
          </a:p>
        </p:txBody>
      </p:sp>
      <p:sp>
        <p:nvSpPr>
          <p:cNvPr id="19" name="椭圆 80"/>
          <p:cNvSpPr/>
          <p:nvPr/>
        </p:nvSpPr>
        <p:spPr bwMode="auto">
          <a:xfrm>
            <a:off x="8235697" y="2961613"/>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8" rIns="51435" bIns="2571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b="1" kern="0" dirty="0">
                <a:solidFill>
                  <a:srgbClr val="FFFFFF"/>
                </a:solidFill>
                <a:latin typeface="微软雅黑" panose="020B0503020204020204" pitchFamily="34" charset="-122"/>
                <a:ea typeface="微软雅黑" panose="020B0503020204020204" pitchFamily="34" charset="-122"/>
              </a:rPr>
              <a:t>04</a:t>
            </a:r>
            <a:endParaRPr lang="en-US" sz="2100" b="1" kern="0" dirty="0">
              <a:solidFill>
                <a:srgbClr val="FFFFFF"/>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8266397" y="4681841"/>
            <a:ext cx="776951" cy="451412"/>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b="1" dirty="0"/>
          </a:p>
        </p:txBody>
      </p:sp>
      <p:sp>
        <p:nvSpPr>
          <p:cNvPr id="21" name="椭圆 80"/>
          <p:cNvSpPr/>
          <p:nvPr/>
        </p:nvSpPr>
        <p:spPr bwMode="auto">
          <a:xfrm>
            <a:off x="8250937" y="4647538"/>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8" rIns="51435" bIns="2571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b="1" kern="0" dirty="0">
                <a:solidFill>
                  <a:srgbClr val="FFFFFF"/>
                </a:solidFill>
                <a:latin typeface="微软雅黑" panose="020B0503020204020204" pitchFamily="34" charset="-122"/>
                <a:ea typeface="微软雅黑" panose="020B0503020204020204" pitchFamily="34" charset="-122"/>
              </a:rPr>
              <a:t>06</a:t>
            </a:r>
            <a:endParaRPr lang="en-US" sz="2100" b="1" kern="0" dirty="0">
              <a:solidFill>
                <a:srgbClr val="FFFFFF"/>
              </a:solidFill>
              <a:latin typeface="微软雅黑" panose="020B0503020204020204" pitchFamily="34" charset="-122"/>
              <a:ea typeface="微软雅黑" panose="020B0503020204020204" pitchFamily="34" charset="-122"/>
            </a:endParaRPr>
          </a:p>
        </p:txBody>
      </p:sp>
      <p:sp>
        <p:nvSpPr>
          <p:cNvPr id="22" name="圆角矩形 21"/>
          <p:cNvSpPr/>
          <p:nvPr/>
        </p:nvSpPr>
        <p:spPr>
          <a:xfrm>
            <a:off x="8266397" y="3838697"/>
            <a:ext cx="776951" cy="451412"/>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3" name="椭圆 80"/>
          <p:cNvSpPr/>
          <p:nvPr/>
        </p:nvSpPr>
        <p:spPr bwMode="auto">
          <a:xfrm>
            <a:off x="8250937" y="3804395"/>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8" rIns="51435" bIns="2571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b="1" kern="0" dirty="0">
                <a:solidFill>
                  <a:srgbClr val="FFFFFF"/>
                </a:solidFill>
                <a:latin typeface="微软雅黑" panose="020B0503020204020204" pitchFamily="34" charset="-122"/>
                <a:ea typeface="微软雅黑" panose="020B0503020204020204" pitchFamily="34" charset="-122"/>
              </a:rPr>
              <a:t>05</a:t>
            </a:r>
            <a:endParaRPr lang="en-US" sz="2100" b="1" kern="0" dirty="0">
              <a:solidFill>
                <a:srgbClr val="FFFFFF"/>
              </a:solidFill>
              <a:latin typeface="微软雅黑" panose="020B0503020204020204" pitchFamily="34" charset="-122"/>
              <a:ea typeface="微软雅黑" panose="020B0503020204020204" pitchFamily="3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right)">
                                      <p:cBhvr>
                                        <p:cTn id="19" dur="500"/>
                                        <p:tgtEl>
                                          <p:spTgt spid="18"/>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right)">
                                      <p:cBhvr>
                                        <p:cTn id="22" dur="500"/>
                                        <p:tgtEl>
                                          <p:spTgt spid="17"/>
                                        </p:tgtEl>
                                      </p:cBhvr>
                                    </p:animEffect>
                                  </p:childTnLst>
                                </p:cTn>
                              </p:par>
                            </p:childTnLst>
                          </p:cTn>
                        </p:par>
                        <p:par>
                          <p:cTn id="23" fill="hold">
                            <p:stCondLst>
                              <p:cond delay="1500"/>
                            </p:stCondLst>
                            <p:childTnLst>
                              <p:par>
                                <p:cTn id="24" presetID="47" presetClass="entr" presetSubtype="0"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1000"/>
                                        <p:tgtEl>
                                          <p:spTgt spid="9"/>
                                        </p:tgtEl>
                                      </p:cBhvr>
                                    </p:animEffect>
                                    <p:anim calcmode="lin" valueType="num">
                                      <p:cBhvr>
                                        <p:cTn id="47" dur="1000" fill="hold"/>
                                        <p:tgtEl>
                                          <p:spTgt spid="9"/>
                                        </p:tgtEl>
                                        <p:attrNameLst>
                                          <p:attrName>ppt_x</p:attrName>
                                        </p:attrNameLst>
                                      </p:cBhvr>
                                      <p:tavLst>
                                        <p:tav tm="0">
                                          <p:val>
                                            <p:strVal val="#ppt_x"/>
                                          </p:val>
                                        </p:tav>
                                        <p:tav tm="100000">
                                          <p:val>
                                            <p:strVal val="#ppt_x"/>
                                          </p:val>
                                        </p:tav>
                                      </p:tavLst>
                                    </p:anim>
                                    <p:anim calcmode="lin" valueType="num">
                                      <p:cBhvr>
                                        <p:cTn id="48" dur="1000" fill="hold"/>
                                        <p:tgtEl>
                                          <p:spTgt spid="9"/>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1000"/>
                                        <p:tgtEl>
                                          <p:spTgt spid="10"/>
                                        </p:tgtEl>
                                      </p:cBhvr>
                                    </p:animEffect>
                                    <p:anim calcmode="lin" valueType="num">
                                      <p:cBhvr>
                                        <p:cTn id="52" dur="1000" fill="hold"/>
                                        <p:tgtEl>
                                          <p:spTgt spid="10"/>
                                        </p:tgtEl>
                                        <p:attrNameLst>
                                          <p:attrName>ppt_x</p:attrName>
                                        </p:attrNameLst>
                                      </p:cBhvr>
                                      <p:tavLst>
                                        <p:tav tm="0">
                                          <p:val>
                                            <p:strVal val="#ppt_x"/>
                                          </p:val>
                                        </p:tav>
                                        <p:tav tm="100000">
                                          <p:val>
                                            <p:strVal val="#ppt_x"/>
                                          </p:val>
                                        </p:tav>
                                      </p:tavLst>
                                    </p:anim>
                                    <p:anim calcmode="lin" valueType="num">
                                      <p:cBhvr>
                                        <p:cTn id="53" dur="1000" fill="hold"/>
                                        <p:tgtEl>
                                          <p:spTgt spid="10"/>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1000"/>
                                        <p:tgtEl>
                                          <p:spTgt spid="37"/>
                                        </p:tgtEl>
                                      </p:cBhvr>
                                    </p:animEffect>
                                    <p:anim calcmode="lin" valueType="num">
                                      <p:cBhvr>
                                        <p:cTn id="57" dur="1000" fill="hold"/>
                                        <p:tgtEl>
                                          <p:spTgt spid="37"/>
                                        </p:tgtEl>
                                        <p:attrNameLst>
                                          <p:attrName>ppt_x</p:attrName>
                                        </p:attrNameLst>
                                      </p:cBhvr>
                                      <p:tavLst>
                                        <p:tav tm="0">
                                          <p:val>
                                            <p:strVal val="#ppt_x"/>
                                          </p:val>
                                        </p:tav>
                                        <p:tav tm="100000">
                                          <p:val>
                                            <p:strVal val="#ppt_x"/>
                                          </p:val>
                                        </p:tav>
                                      </p:tavLst>
                                    </p:anim>
                                    <p:anim calcmode="lin" valueType="num">
                                      <p:cBhvr>
                                        <p:cTn id="58" dur="1000" fill="hold"/>
                                        <p:tgtEl>
                                          <p:spTgt spid="37"/>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1000"/>
                                        <p:tgtEl>
                                          <p:spTgt spid="52"/>
                                        </p:tgtEl>
                                      </p:cBhvr>
                                    </p:animEffect>
                                    <p:anim calcmode="lin" valueType="num">
                                      <p:cBhvr>
                                        <p:cTn id="62" dur="1000" fill="hold"/>
                                        <p:tgtEl>
                                          <p:spTgt spid="52"/>
                                        </p:tgtEl>
                                        <p:attrNameLst>
                                          <p:attrName>ppt_x</p:attrName>
                                        </p:attrNameLst>
                                      </p:cBhvr>
                                      <p:tavLst>
                                        <p:tav tm="0">
                                          <p:val>
                                            <p:strVal val="#ppt_x"/>
                                          </p:val>
                                        </p:tav>
                                        <p:tav tm="100000">
                                          <p:val>
                                            <p:strVal val="#ppt_x"/>
                                          </p:val>
                                        </p:tav>
                                      </p:tavLst>
                                    </p:anim>
                                    <p:anim calcmode="lin" valueType="num">
                                      <p:cBhvr>
                                        <p:cTn id="63" dur="1000" fill="hold"/>
                                        <p:tgtEl>
                                          <p:spTgt spid="52"/>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1000"/>
                                        <p:tgtEl>
                                          <p:spTgt spid="12"/>
                                        </p:tgtEl>
                                      </p:cBhvr>
                                    </p:animEffect>
                                    <p:anim calcmode="lin" valueType="num">
                                      <p:cBhvr>
                                        <p:cTn id="67" dur="1000" fill="hold"/>
                                        <p:tgtEl>
                                          <p:spTgt spid="12"/>
                                        </p:tgtEl>
                                        <p:attrNameLst>
                                          <p:attrName>ppt_x</p:attrName>
                                        </p:attrNameLst>
                                      </p:cBhvr>
                                      <p:tavLst>
                                        <p:tav tm="0">
                                          <p:val>
                                            <p:strVal val="#ppt_x"/>
                                          </p:val>
                                        </p:tav>
                                        <p:tav tm="100000">
                                          <p:val>
                                            <p:strVal val="#ppt_x"/>
                                          </p:val>
                                        </p:tav>
                                      </p:tavLst>
                                    </p:anim>
                                    <p:anim calcmode="lin" valueType="num">
                                      <p:cBhvr>
                                        <p:cTn id="68" dur="1000" fill="hold"/>
                                        <p:tgtEl>
                                          <p:spTgt spid="12"/>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1000"/>
                                        <p:tgtEl>
                                          <p:spTgt spid="13"/>
                                        </p:tgtEl>
                                      </p:cBhvr>
                                    </p:animEffect>
                                    <p:anim calcmode="lin" valueType="num">
                                      <p:cBhvr>
                                        <p:cTn id="72" dur="1000" fill="hold"/>
                                        <p:tgtEl>
                                          <p:spTgt spid="13"/>
                                        </p:tgtEl>
                                        <p:attrNameLst>
                                          <p:attrName>ppt_x</p:attrName>
                                        </p:attrNameLst>
                                      </p:cBhvr>
                                      <p:tavLst>
                                        <p:tav tm="0">
                                          <p:val>
                                            <p:strVal val="#ppt_x"/>
                                          </p:val>
                                        </p:tav>
                                        <p:tav tm="100000">
                                          <p:val>
                                            <p:strVal val="#ppt_x"/>
                                          </p:val>
                                        </p:tav>
                                      </p:tavLst>
                                    </p:anim>
                                    <p:anim calcmode="lin" valueType="num">
                                      <p:cBhvr>
                                        <p:cTn id="73" dur="1000" fill="hold"/>
                                        <p:tgtEl>
                                          <p:spTgt spid="13"/>
                                        </p:tgtEl>
                                        <p:attrNameLst>
                                          <p:attrName>ppt_y</p:attrName>
                                        </p:attrNameLst>
                                      </p:cBhvr>
                                      <p:tavLst>
                                        <p:tav tm="0">
                                          <p:val>
                                            <p:strVal val="#ppt_y-.1"/>
                                          </p:val>
                                        </p:tav>
                                        <p:tav tm="100000">
                                          <p:val>
                                            <p:strVal val="#ppt_y"/>
                                          </p:val>
                                        </p:tav>
                                      </p:tavLst>
                                    </p:anim>
                                  </p:childTnLst>
                                </p:cTn>
                              </p:par>
                              <p:par>
                                <p:cTn id="74" presetID="47" presetClass="entr" presetSubtype="0" fill="hold" grpId="0"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1000"/>
                                        <p:tgtEl>
                                          <p:spTgt spid="40"/>
                                        </p:tgtEl>
                                      </p:cBhvr>
                                    </p:animEffect>
                                    <p:anim calcmode="lin" valueType="num">
                                      <p:cBhvr>
                                        <p:cTn id="77" dur="1000" fill="hold"/>
                                        <p:tgtEl>
                                          <p:spTgt spid="40"/>
                                        </p:tgtEl>
                                        <p:attrNameLst>
                                          <p:attrName>ppt_x</p:attrName>
                                        </p:attrNameLst>
                                      </p:cBhvr>
                                      <p:tavLst>
                                        <p:tav tm="0">
                                          <p:val>
                                            <p:strVal val="#ppt_x"/>
                                          </p:val>
                                        </p:tav>
                                        <p:tav tm="100000">
                                          <p:val>
                                            <p:strVal val="#ppt_x"/>
                                          </p:val>
                                        </p:tav>
                                      </p:tavLst>
                                    </p:anim>
                                    <p:anim calcmode="lin" valueType="num">
                                      <p:cBhvr>
                                        <p:cTn id="78" dur="1000" fill="hold"/>
                                        <p:tgtEl>
                                          <p:spTgt spid="40"/>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1000"/>
                                        <p:tgtEl>
                                          <p:spTgt spid="54"/>
                                        </p:tgtEl>
                                      </p:cBhvr>
                                    </p:animEffect>
                                    <p:anim calcmode="lin" valueType="num">
                                      <p:cBhvr>
                                        <p:cTn id="82" dur="1000" fill="hold"/>
                                        <p:tgtEl>
                                          <p:spTgt spid="54"/>
                                        </p:tgtEl>
                                        <p:attrNameLst>
                                          <p:attrName>ppt_x</p:attrName>
                                        </p:attrNameLst>
                                      </p:cBhvr>
                                      <p:tavLst>
                                        <p:tav tm="0">
                                          <p:val>
                                            <p:strVal val="#ppt_x"/>
                                          </p:val>
                                        </p:tav>
                                        <p:tav tm="100000">
                                          <p:val>
                                            <p:strVal val="#ppt_x"/>
                                          </p:val>
                                        </p:tav>
                                      </p:tavLst>
                                    </p:anim>
                                    <p:anim calcmode="lin" valueType="num">
                                      <p:cBhvr>
                                        <p:cTn id="83" dur="1000" fill="hold"/>
                                        <p:tgtEl>
                                          <p:spTgt spid="54"/>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1000"/>
                                        <p:tgtEl>
                                          <p:spTgt spid="16"/>
                                        </p:tgtEl>
                                      </p:cBhvr>
                                    </p:animEffect>
                                    <p:anim calcmode="lin" valueType="num">
                                      <p:cBhvr>
                                        <p:cTn id="87" dur="1000" fill="hold"/>
                                        <p:tgtEl>
                                          <p:spTgt spid="16"/>
                                        </p:tgtEl>
                                        <p:attrNameLst>
                                          <p:attrName>ppt_x</p:attrName>
                                        </p:attrNameLst>
                                      </p:cBhvr>
                                      <p:tavLst>
                                        <p:tav tm="0">
                                          <p:val>
                                            <p:strVal val="#ppt_x"/>
                                          </p:val>
                                        </p:tav>
                                        <p:tav tm="100000">
                                          <p:val>
                                            <p:strVal val="#ppt_x"/>
                                          </p:val>
                                        </p:tav>
                                      </p:tavLst>
                                    </p:anim>
                                    <p:anim calcmode="lin" valueType="num">
                                      <p:cBhvr>
                                        <p:cTn id="88" dur="1000" fill="hold"/>
                                        <p:tgtEl>
                                          <p:spTgt spid="16"/>
                                        </p:tgtEl>
                                        <p:attrNameLst>
                                          <p:attrName>ppt_y</p:attrName>
                                        </p:attrNameLst>
                                      </p:cBhvr>
                                      <p:tavLst>
                                        <p:tav tm="0">
                                          <p:val>
                                            <p:strVal val="#ppt_y-.1"/>
                                          </p:val>
                                        </p:tav>
                                        <p:tav tm="100000">
                                          <p:val>
                                            <p:strVal val="#ppt_y"/>
                                          </p:val>
                                        </p:tav>
                                      </p:tavLst>
                                    </p:anim>
                                  </p:childTnLst>
                                </p:cTn>
                              </p:par>
                              <p:par>
                                <p:cTn id="89" presetID="47" presetClass="entr" presetSubtype="0" fill="hold" grpId="0" nodeType="with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1000"/>
                                        <p:tgtEl>
                                          <p:spTgt spid="19"/>
                                        </p:tgtEl>
                                      </p:cBhvr>
                                    </p:animEffect>
                                    <p:anim calcmode="lin" valueType="num">
                                      <p:cBhvr>
                                        <p:cTn id="92" dur="1000" fill="hold"/>
                                        <p:tgtEl>
                                          <p:spTgt spid="19"/>
                                        </p:tgtEl>
                                        <p:attrNameLst>
                                          <p:attrName>ppt_x</p:attrName>
                                        </p:attrNameLst>
                                      </p:cBhvr>
                                      <p:tavLst>
                                        <p:tav tm="0">
                                          <p:val>
                                            <p:strVal val="#ppt_x"/>
                                          </p:val>
                                        </p:tav>
                                        <p:tav tm="100000">
                                          <p:val>
                                            <p:strVal val="#ppt_x"/>
                                          </p:val>
                                        </p:tav>
                                      </p:tavLst>
                                    </p:anim>
                                    <p:anim calcmode="lin" valueType="num">
                                      <p:cBhvr>
                                        <p:cTn id="93" dur="1000" fill="hold"/>
                                        <p:tgtEl>
                                          <p:spTgt spid="19"/>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fade">
                                      <p:cBhvr>
                                        <p:cTn id="96" dur="1000"/>
                                        <p:tgtEl>
                                          <p:spTgt spid="20"/>
                                        </p:tgtEl>
                                      </p:cBhvr>
                                    </p:animEffect>
                                    <p:anim calcmode="lin" valueType="num">
                                      <p:cBhvr>
                                        <p:cTn id="97" dur="1000" fill="hold"/>
                                        <p:tgtEl>
                                          <p:spTgt spid="20"/>
                                        </p:tgtEl>
                                        <p:attrNameLst>
                                          <p:attrName>ppt_x</p:attrName>
                                        </p:attrNameLst>
                                      </p:cBhvr>
                                      <p:tavLst>
                                        <p:tav tm="0">
                                          <p:val>
                                            <p:strVal val="#ppt_x"/>
                                          </p:val>
                                        </p:tav>
                                        <p:tav tm="100000">
                                          <p:val>
                                            <p:strVal val="#ppt_x"/>
                                          </p:val>
                                        </p:tav>
                                      </p:tavLst>
                                    </p:anim>
                                    <p:anim calcmode="lin" valueType="num">
                                      <p:cBhvr>
                                        <p:cTn id="98" dur="1000" fill="hold"/>
                                        <p:tgtEl>
                                          <p:spTgt spid="20"/>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21"/>
                                        </p:tgtEl>
                                        <p:attrNameLst>
                                          <p:attrName>style.visibility</p:attrName>
                                        </p:attrNameLst>
                                      </p:cBhvr>
                                      <p:to>
                                        <p:strVal val="visible"/>
                                      </p:to>
                                    </p:set>
                                    <p:animEffect transition="in" filter="fade">
                                      <p:cBhvr>
                                        <p:cTn id="101" dur="1000"/>
                                        <p:tgtEl>
                                          <p:spTgt spid="21"/>
                                        </p:tgtEl>
                                      </p:cBhvr>
                                    </p:animEffect>
                                    <p:anim calcmode="lin" valueType="num">
                                      <p:cBhvr>
                                        <p:cTn id="102" dur="1000" fill="hold"/>
                                        <p:tgtEl>
                                          <p:spTgt spid="21"/>
                                        </p:tgtEl>
                                        <p:attrNameLst>
                                          <p:attrName>ppt_x</p:attrName>
                                        </p:attrNameLst>
                                      </p:cBhvr>
                                      <p:tavLst>
                                        <p:tav tm="0">
                                          <p:val>
                                            <p:strVal val="#ppt_x"/>
                                          </p:val>
                                        </p:tav>
                                        <p:tav tm="100000">
                                          <p:val>
                                            <p:strVal val="#ppt_x"/>
                                          </p:val>
                                        </p:tav>
                                      </p:tavLst>
                                    </p:anim>
                                    <p:anim calcmode="lin" valueType="num">
                                      <p:cBhvr>
                                        <p:cTn id="103" dur="1000" fill="hold"/>
                                        <p:tgtEl>
                                          <p:spTgt spid="21"/>
                                        </p:tgtEl>
                                        <p:attrNameLst>
                                          <p:attrName>ppt_y</p:attrName>
                                        </p:attrNameLst>
                                      </p:cBhvr>
                                      <p:tavLst>
                                        <p:tav tm="0">
                                          <p:val>
                                            <p:strVal val="#ppt_y-.1"/>
                                          </p:val>
                                        </p:tav>
                                        <p:tav tm="100000">
                                          <p:val>
                                            <p:strVal val="#ppt_y"/>
                                          </p:val>
                                        </p:tav>
                                      </p:tavLst>
                                    </p:anim>
                                  </p:childTnLst>
                                </p:cTn>
                              </p:par>
                              <p:par>
                                <p:cTn id="104" presetID="47" presetClass="entr" presetSubtype="0" fill="hold" grpId="0" nodeType="with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fade">
                                      <p:cBhvr>
                                        <p:cTn id="106" dur="1000"/>
                                        <p:tgtEl>
                                          <p:spTgt spid="22"/>
                                        </p:tgtEl>
                                      </p:cBhvr>
                                    </p:animEffect>
                                    <p:anim calcmode="lin" valueType="num">
                                      <p:cBhvr>
                                        <p:cTn id="107" dur="1000" fill="hold"/>
                                        <p:tgtEl>
                                          <p:spTgt spid="22"/>
                                        </p:tgtEl>
                                        <p:attrNameLst>
                                          <p:attrName>ppt_x</p:attrName>
                                        </p:attrNameLst>
                                      </p:cBhvr>
                                      <p:tavLst>
                                        <p:tav tm="0">
                                          <p:val>
                                            <p:strVal val="#ppt_x"/>
                                          </p:val>
                                        </p:tav>
                                        <p:tav tm="100000">
                                          <p:val>
                                            <p:strVal val="#ppt_x"/>
                                          </p:val>
                                        </p:tav>
                                      </p:tavLst>
                                    </p:anim>
                                    <p:anim calcmode="lin" valueType="num">
                                      <p:cBhvr>
                                        <p:cTn id="108" dur="1000" fill="hold"/>
                                        <p:tgtEl>
                                          <p:spTgt spid="22"/>
                                        </p:tgtEl>
                                        <p:attrNameLst>
                                          <p:attrName>ppt_y</p:attrName>
                                        </p:attrNameLst>
                                      </p:cBhvr>
                                      <p:tavLst>
                                        <p:tav tm="0">
                                          <p:val>
                                            <p:strVal val="#ppt_y-.1"/>
                                          </p:val>
                                        </p:tav>
                                        <p:tav tm="100000">
                                          <p:val>
                                            <p:strVal val="#ppt_y"/>
                                          </p:val>
                                        </p:tav>
                                      </p:tavLst>
                                    </p:anim>
                                  </p:childTnLst>
                                </p:cTn>
                              </p:par>
                              <p:par>
                                <p:cTn id="109" presetID="47" presetClass="entr" presetSubtype="0" fill="hold" grpId="0" nodeType="with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fade">
                                      <p:cBhvr>
                                        <p:cTn id="111" dur="1000"/>
                                        <p:tgtEl>
                                          <p:spTgt spid="23"/>
                                        </p:tgtEl>
                                      </p:cBhvr>
                                    </p:animEffect>
                                    <p:anim calcmode="lin" valueType="num">
                                      <p:cBhvr>
                                        <p:cTn id="112" dur="1000" fill="hold"/>
                                        <p:tgtEl>
                                          <p:spTgt spid="23"/>
                                        </p:tgtEl>
                                        <p:attrNameLst>
                                          <p:attrName>ppt_x</p:attrName>
                                        </p:attrNameLst>
                                      </p:cBhvr>
                                      <p:tavLst>
                                        <p:tav tm="0">
                                          <p:val>
                                            <p:strVal val="#ppt_x"/>
                                          </p:val>
                                        </p:tav>
                                        <p:tav tm="100000">
                                          <p:val>
                                            <p:strVal val="#ppt_x"/>
                                          </p:val>
                                        </p:tav>
                                      </p:tavLst>
                                    </p:anim>
                                    <p:anim calcmode="lin" valueType="num">
                                      <p:cBhvr>
                                        <p:cTn id="11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8" grpId="0"/>
      <p:bldP spid="17" grpId="0" animBg="1"/>
      <p:bldP spid="3" grpId="0"/>
      <p:bldP spid="5" grpId="0"/>
      <p:bldP spid="6" grpId="0"/>
      <p:bldP spid="8" grpId="0"/>
      <p:bldP spid="9" grpId="0"/>
      <p:bldP spid="10" grpId="0"/>
      <p:bldP spid="37" grpId="0" bldLvl="0" animBg="1"/>
      <p:bldP spid="52" grpId="0" bldLvl="0" animBg="1"/>
      <p:bldP spid="12" grpId="0" bldLvl="0" animBg="1"/>
      <p:bldP spid="13" grpId="0" bldLvl="0" animBg="1"/>
      <p:bldP spid="40" grpId="0" bldLvl="0" animBg="1"/>
      <p:bldP spid="54" grpId="0" bldLvl="0" animBg="1"/>
      <p:bldP spid="16" grpId="0" bldLvl="0" animBg="1"/>
      <p:bldP spid="19" grpId="0" bldLvl="0" animBg="1"/>
      <p:bldP spid="20" grpId="0" bldLvl="0" animBg="1"/>
      <p:bldP spid="21" grpId="0" bldLvl="0" animBg="1"/>
      <p:bldP spid="22" grpId="0" bldLvl="0" animBg="1"/>
      <p:bldP spid="23"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151270">
            <a:off x="1212537" y="1283672"/>
            <a:ext cx="9538660" cy="7309573"/>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3" name="矩形 22"/>
          <p:cNvSpPr/>
          <p:nvPr/>
        </p:nvSpPr>
        <p:spPr>
          <a:xfrm rot="1151270">
            <a:off x="6780401" y="4048887"/>
            <a:ext cx="1780781" cy="629743"/>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2" name="矩形 21"/>
          <p:cNvSpPr/>
          <p:nvPr/>
        </p:nvSpPr>
        <p:spPr>
          <a:xfrm rot="1151270">
            <a:off x="6824948" y="3224645"/>
            <a:ext cx="1780781" cy="629743"/>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8" name="矩形 17"/>
          <p:cNvSpPr/>
          <p:nvPr/>
        </p:nvSpPr>
        <p:spPr>
          <a:xfrm rot="1151270">
            <a:off x="6825045" y="2417770"/>
            <a:ext cx="1780781" cy="629743"/>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 name="五边形 1"/>
          <p:cNvSpPr/>
          <p:nvPr/>
        </p:nvSpPr>
        <p:spPr>
          <a:xfrm>
            <a:off x="0" y="-27384"/>
            <a:ext cx="5423925" cy="6885384"/>
          </a:xfrm>
          <a:prstGeom prst="homePlate">
            <a:avLst/>
          </a:prstGeom>
          <a:gradFill>
            <a:gsLst>
              <a:gs pos="0">
                <a:srgbClr val="6096E6"/>
              </a:gs>
              <a:gs pos="100000">
                <a:srgbClr val="58B6E5"/>
              </a:gs>
            </a:gsLst>
            <a:lin ang="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3" tIns="60956" rIns="121913" bIns="60956" numCol="1" spcCol="0" rtlCol="0" fromWordArt="0" anchor="ctr" anchorCtr="0" forceAA="0" compatLnSpc="1">
            <a:noAutofit/>
          </a:bodyPr>
          <a:lstStyle/>
          <a:p>
            <a:pPr algn="ctr"/>
            <a:endParaRPr lang="zh-CN" altLang="en-US" sz="2400"/>
          </a:p>
        </p:txBody>
      </p:sp>
      <p:sp>
        <p:nvSpPr>
          <p:cNvPr id="21" name="TextBox 20"/>
          <p:cNvSpPr txBox="1"/>
          <p:nvPr/>
        </p:nvSpPr>
        <p:spPr>
          <a:xfrm>
            <a:off x="671195" y="3201035"/>
            <a:ext cx="5349240" cy="676910"/>
          </a:xfrm>
          <a:prstGeom prst="rect">
            <a:avLst/>
          </a:prstGeom>
          <a:noFill/>
        </p:spPr>
        <p:txBody>
          <a:bodyPr wrap="square" lIns="0" tIns="0" rIns="0" bIns="0" rtlCol="0">
            <a:spAutoFit/>
          </a:bodyPr>
          <a:lstStyle/>
          <a:p>
            <a:r>
              <a:rPr lang="en-US" altLang="zh-CN" sz="4400" dirty="0">
                <a:solidFill>
                  <a:schemeClr val="bg1">
                    <a:lumMod val="95000"/>
                  </a:schemeClr>
                </a:solidFill>
                <a:latin typeface="Agency FB" panose="020B0503020202020204" pitchFamily="34" charset="0"/>
                <a:ea typeface="微软雅黑" panose="020B0503020204020204" pitchFamily="34" charset="-122"/>
              </a:rPr>
              <a:t>front-end development</a:t>
            </a:r>
            <a:endParaRPr lang="en-US" altLang="zh-CN" sz="4400" dirty="0">
              <a:solidFill>
                <a:schemeClr val="bg1">
                  <a:lumMod val="95000"/>
                </a:schemeClr>
              </a:solidFill>
              <a:latin typeface="Agency FB" panose="020B0503020202020204" pitchFamily="34" charset="0"/>
              <a:ea typeface="微软雅黑" panose="020B0503020204020204" pitchFamily="34" charset="-122"/>
            </a:endParaRPr>
          </a:p>
        </p:txBody>
      </p:sp>
      <p:sp>
        <p:nvSpPr>
          <p:cNvPr id="20" name="TextBox 19"/>
          <p:cNvSpPr txBox="1"/>
          <p:nvPr/>
        </p:nvSpPr>
        <p:spPr>
          <a:xfrm>
            <a:off x="452755" y="2348865"/>
            <a:ext cx="3804920" cy="767080"/>
          </a:xfrm>
          <a:prstGeom prst="rect">
            <a:avLst/>
          </a:prstGeom>
          <a:noFill/>
        </p:spPr>
        <p:txBody>
          <a:bodyPr wrap="square" lIns="91434" tIns="45718" rIns="91434" bIns="45718" rtlCol="0">
            <a:spAutoFit/>
          </a:bodyPr>
          <a:lstStyle/>
          <a:p>
            <a:pPr algn="ctr"/>
            <a:r>
              <a:rPr lang="zh-CN" altLang="en-US" sz="4400" b="1" dirty="0">
                <a:solidFill>
                  <a:schemeClr val="bg1">
                    <a:lumMod val="95000"/>
                  </a:schemeClr>
                </a:solidFill>
                <a:latin typeface="微软雅黑" panose="020B0503020204020204" pitchFamily="34" charset="-122"/>
                <a:ea typeface="微软雅黑" panose="020B0503020204020204" pitchFamily="34" charset="-122"/>
              </a:rPr>
              <a:t>前端内容介绍</a:t>
            </a:r>
            <a:endParaRPr lang="zh-CN" altLang="en-US" sz="44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圆角矩形 35"/>
          <p:cNvSpPr/>
          <p:nvPr/>
        </p:nvSpPr>
        <p:spPr>
          <a:xfrm>
            <a:off x="6020603" y="2135092"/>
            <a:ext cx="1035935" cy="601883"/>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37" name="圆角矩形 36"/>
          <p:cNvSpPr/>
          <p:nvPr/>
        </p:nvSpPr>
        <p:spPr>
          <a:xfrm>
            <a:off x="6020603" y="2954001"/>
            <a:ext cx="1035935" cy="601883"/>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465" b="1" dirty="0"/>
          </a:p>
        </p:txBody>
      </p:sp>
      <p:sp>
        <p:nvSpPr>
          <p:cNvPr id="40" name="圆角矩形 39"/>
          <p:cNvSpPr/>
          <p:nvPr/>
        </p:nvSpPr>
        <p:spPr>
          <a:xfrm>
            <a:off x="6020603" y="3772909"/>
            <a:ext cx="1035935" cy="601883"/>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47" name="椭圆 80"/>
          <p:cNvSpPr/>
          <p:nvPr/>
        </p:nvSpPr>
        <p:spPr bwMode="auto">
          <a:xfrm>
            <a:off x="5999989" y="2084851"/>
            <a:ext cx="946580" cy="693355"/>
          </a:xfrm>
          <a:prstGeom prst="ellipse">
            <a:avLst/>
          </a:prstGeom>
          <a:noFill/>
          <a:ln w="25400" cap="flat" cmpd="sng" algn="ctr">
            <a:noFill/>
            <a:prstDash val="solid"/>
          </a:ln>
          <a:effectLst>
            <a:innerShdw blurRad="63500" dist="25400" dir="18660000">
              <a:prstClr val="black">
                <a:alpha val="35000"/>
              </a:prstClr>
            </a:innerShdw>
          </a:effectLst>
        </p:spPr>
        <p:txBody>
          <a:bodyPr lIns="68580" tIns="34290" rIns="68580" bIns="342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sz="2400" b="1" kern="0" dirty="0">
                <a:solidFill>
                  <a:srgbClr val="FFFFFF"/>
                </a:solidFill>
                <a:latin typeface="微软雅黑" panose="020B0503020204020204" pitchFamily="34" charset="-122"/>
                <a:ea typeface="微软雅黑" panose="020B0503020204020204" pitchFamily="34" charset="-122"/>
              </a:rPr>
              <a:t>01</a:t>
            </a:r>
            <a:endParaRPr lang="zh-CN" altLang="en-US" sz="2800" b="1" kern="0" dirty="0">
              <a:solidFill>
                <a:srgbClr val="FFFFFF"/>
              </a:solidFill>
              <a:latin typeface="微软雅黑" panose="020B0503020204020204" pitchFamily="34" charset="-122"/>
              <a:ea typeface="微软雅黑" panose="020B0503020204020204" pitchFamily="34" charset="-122"/>
            </a:endParaRPr>
          </a:p>
        </p:txBody>
      </p:sp>
      <p:sp>
        <p:nvSpPr>
          <p:cNvPr id="52" name="椭圆 80"/>
          <p:cNvSpPr/>
          <p:nvPr/>
        </p:nvSpPr>
        <p:spPr bwMode="auto">
          <a:xfrm>
            <a:off x="5999989" y="2908264"/>
            <a:ext cx="946580" cy="693355"/>
          </a:xfrm>
          <a:prstGeom prst="ellipse">
            <a:avLst/>
          </a:prstGeom>
          <a:noFill/>
          <a:ln w="25400" cap="flat" cmpd="sng" algn="ctr">
            <a:noFill/>
            <a:prstDash val="solid"/>
          </a:ln>
          <a:effectLst>
            <a:innerShdw blurRad="63500" dist="25400" dir="18660000">
              <a:prstClr val="black">
                <a:alpha val="35000"/>
              </a:prstClr>
            </a:innerShdw>
          </a:effectLst>
        </p:spPr>
        <p:txBody>
          <a:bodyPr lIns="68580" tIns="34290" rIns="68580" bIns="342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sz="2400" b="1" kern="0" dirty="0">
                <a:solidFill>
                  <a:srgbClr val="FFFFFF"/>
                </a:solidFill>
                <a:latin typeface="微软雅黑" panose="020B0503020204020204" pitchFamily="34" charset="-122"/>
                <a:ea typeface="微软雅黑" panose="020B0503020204020204" pitchFamily="34" charset="-122"/>
              </a:rPr>
              <a:t>02</a:t>
            </a:r>
            <a:endParaRPr lang="zh-CN" altLang="en-US" sz="2800" b="1" kern="0" dirty="0">
              <a:solidFill>
                <a:srgbClr val="FFFFFF"/>
              </a:solidFill>
              <a:latin typeface="微软雅黑" panose="020B0503020204020204" pitchFamily="34" charset="-122"/>
              <a:ea typeface="微软雅黑" panose="020B0503020204020204" pitchFamily="34" charset="-122"/>
            </a:endParaRPr>
          </a:p>
        </p:txBody>
      </p:sp>
      <p:sp>
        <p:nvSpPr>
          <p:cNvPr id="54" name="椭圆 80"/>
          <p:cNvSpPr/>
          <p:nvPr/>
        </p:nvSpPr>
        <p:spPr bwMode="auto">
          <a:xfrm>
            <a:off x="5999989" y="3727173"/>
            <a:ext cx="946580" cy="693355"/>
          </a:xfrm>
          <a:prstGeom prst="ellipse">
            <a:avLst/>
          </a:prstGeom>
          <a:noFill/>
          <a:ln w="25400" cap="flat" cmpd="sng" algn="ctr">
            <a:noFill/>
            <a:prstDash val="solid"/>
          </a:ln>
          <a:effectLst>
            <a:innerShdw blurRad="63500" dist="25400" dir="18660000">
              <a:prstClr val="black">
                <a:alpha val="35000"/>
              </a:prstClr>
            </a:innerShdw>
          </a:effectLst>
        </p:spPr>
        <p:txBody>
          <a:bodyPr lIns="68580" tIns="34290" rIns="68580" bIns="342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sz="2400" b="1" kern="0" dirty="0">
                <a:solidFill>
                  <a:srgbClr val="FFFFFF"/>
                </a:solidFill>
                <a:latin typeface="微软雅黑" panose="020B0503020204020204" pitchFamily="34" charset="-122"/>
                <a:ea typeface="微软雅黑" panose="020B0503020204020204" pitchFamily="34" charset="-122"/>
              </a:rPr>
              <a:t>03</a:t>
            </a:r>
            <a:endParaRPr lang="zh-CN" altLang="en-US" sz="2800" b="1" kern="0" dirty="0">
              <a:solidFill>
                <a:srgbClr val="FFFFFF"/>
              </a:solidFill>
              <a:latin typeface="微软雅黑" panose="020B0503020204020204" pitchFamily="34" charset="-122"/>
              <a:ea typeface="微软雅黑" panose="020B0503020204020204" pitchFamily="34" charset="-122"/>
            </a:endParaRPr>
          </a:p>
        </p:txBody>
      </p:sp>
      <p:sp>
        <p:nvSpPr>
          <p:cNvPr id="58" name="矩形 39"/>
          <p:cNvSpPr>
            <a:spLocks noChangeArrowheads="1"/>
          </p:cNvSpPr>
          <p:nvPr/>
        </p:nvSpPr>
        <p:spPr bwMode="auto">
          <a:xfrm>
            <a:off x="7533019" y="2095597"/>
            <a:ext cx="345952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spcBef>
                <a:spcPts val="565"/>
              </a:spcBef>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设计理念</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60" name="矩形 39"/>
          <p:cNvSpPr>
            <a:spLocks noChangeArrowheads="1"/>
          </p:cNvSpPr>
          <p:nvPr/>
        </p:nvSpPr>
        <p:spPr bwMode="auto">
          <a:xfrm>
            <a:off x="7533019" y="2926475"/>
            <a:ext cx="345952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spcBef>
                <a:spcPts val="565"/>
              </a:spcBef>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面向群众</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61" name="矩形 39"/>
          <p:cNvSpPr>
            <a:spLocks noChangeArrowheads="1"/>
          </p:cNvSpPr>
          <p:nvPr/>
        </p:nvSpPr>
        <p:spPr bwMode="auto">
          <a:xfrm>
            <a:off x="7533019" y="3746445"/>
            <a:ext cx="345952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spcBef>
                <a:spcPts val="565"/>
              </a:spcBef>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内容介绍</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4" name="图片 3" descr="logo3"/>
          <p:cNvPicPr>
            <a:picLocks noChangeAspect="1"/>
          </p:cNvPicPr>
          <p:nvPr/>
        </p:nvPicPr>
        <p:blipFill>
          <a:blip r:embed="rId1">
            <a:clrChange>
              <a:clrFrom>
                <a:srgbClr val="FFFFFF">
                  <a:alpha val="100000"/>
                </a:srgbClr>
              </a:clrFrom>
              <a:clrTo>
                <a:srgbClr val="FFFFFF">
                  <a:alpha val="100000"/>
                  <a:alpha val="0"/>
                </a:srgbClr>
              </a:clrTo>
            </a:clrChange>
            <a:lum bright="-24000" contrast="-30000"/>
          </a:blip>
          <a:stretch>
            <a:fillRect/>
          </a:stretch>
        </p:blipFill>
        <p:spPr>
          <a:xfrm>
            <a:off x="-178435" y="0"/>
            <a:ext cx="2357755" cy="15138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1+#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1+#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1+#ppt_w/2"/>
                                          </p:val>
                                        </p:tav>
                                        <p:tav tm="100000">
                                          <p:val>
                                            <p:strVal val="#ppt_x"/>
                                          </p:val>
                                        </p:tav>
                                      </p:tavLst>
                                    </p:anim>
                                    <p:anim calcmode="lin" valueType="num">
                                      <p:cBhvr additive="base">
                                        <p:cTn id="16" dur="500" fill="hold"/>
                                        <p:tgtEl>
                                          <p:spTgt spid="40"/>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2" fill="hold" grpId="0" nodeType="after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additive="base">
                                        <p:cTn id="20" dur="500" fill="hold"/>
                                        <p:tgtEl>
                                          <p:spTgt spid="47"/>
                                        </p:tgtEl>
                                        <p:attrNameLst>
                                          <p:attrName>ppt_x</p:attrName>
                                        </p:attrNameLst>
                                      </p:cBhvr>
                                      <p:tavLst>
                                        <p:tav tm="0">
                                          <p:val>
                                            <p:strVal val="1+#ppt_w/2"/>
                                          </p:val>
                                        </p:tav>
                                        <p:tav tm="100000">
                                          <p:val>
                                            <p:strVal val="#ppt_x"/>
                                          </p:val>
                                        </p:tav>
                                      </p:tavLst>
                                    </p:anim>
                                    <p:anim calcmode="lin" valueType="num">
                                      <p:cBhvr additive="base">
                                        <p:cTn id="21" dur="500" fill="hold"/>
                                        <p:tgtEl>
                                          <p:spTgt spid="47"/>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500" fill="hold"/>
                                        <p:tgtEl>
                                          <p:spTgt spid="52"/>
                                        </p:tgtEl>
                                        <p:attrNameLst>
                                          <p:attrName>ppt_x</p:attrName>
                                        </p:attrNameLst>
                                      </p:cBhvr>
                                      <p:tavLst>
                                        <p:tav tm="0">
                                          <p:val>
                                            <p:strVal val="1+#ppt_w/2"/>
                                          </p:val>
                                        </p:tav>
                                        <p:tav tm="100000">
                                          <p:val>
                                            <p:strVal val="#ppt_x"/>
                                          </p:val>
                                        </p:tav>
                                      </p:tavLst>
                                    </p:anim>
                                    <p:anim calcmode="lin" valueType="num">
                                      <p:cBhvr additive="base">
                                        <p:cTn id="25" dur="500" fill="hold"/>
                                        <p:tgtEl>
                                          <p:spTgt spid="52"/>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cBhvr additive="base">
                                        <p:cTn id="28" dur="500" fill="hold"/>
                                        <p:tgtEl>
                                          <p:spTgt spid="54"/>
                                        </p:tgtEl>
                                        <p:attrNameLst>
                                          <p:attrName>ppt_x</p:attrName>
                                        </p:attrNameLst>
                                      </p:cBhvr>
                                      <p:tavLst>
                                        <p:tav tm="0">
                                          <p:val>
                                            <p:strVal val="1+#ppt_w/2"/>
                                          </p:val>
                                        </p:tav>
                                        <p:tav tm="100000">
                                          <p:val>
                                            <p:strVal val="#ppt_x"/>
                                          </p:val>
                                        </p:tav>
                                      </p:tavLst>
                                    </p:anim>
                                    <p:anim calcmode="lin" valueType="num">
                                      <p:cBhvr additive="base">
                                        <p:cTn id="29" dur="500" fill="hold"/>
                                        <p:tgtEl>
                                          <p:spTgt spid="54"/>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wipe(left)">
                                      <p:cBhvr>
                                        <p:cTn id="33" dur="500"/>
                                        <p:tgtEl>
                                          <p:spTgt spid="58"/>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wipe(left)">
                                      <p:cBhvr>
                                        <p:cTn id="36" dur="500"/>
                                        <p:tgtEl>
                                          <p:spTgt spid="60"/>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wipe(left)">
                                      <p:cBhvr>
                                        <p:cTn id="39" dur="500"/>
                                        <p:tgtEl>
                                          <p:spTgt spid="61"/>
                                        </p:tgtEl>
                                      </p:cBhvr>
                                    </p:animEffect>
                                  </p:childTnLst>
                                </p:cTn>
                              </p:par>
                            </p:childTnLst>
                          </p:cTn>
                        </p:par>
                        <p:par>
                          <p:cTn id="40" fill="hold">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2" grpId="0" bldLvl="0" animBg="1"/>
      <p:bldP spid="18" grpId="0" bldLvl="0" animBg="1"/>
      <p:bldP spid="17" grpId="0" bldLvl="0" animBg="1"/>
      <p:bldP spid="36" grpId="0" bldLvl="0" animBg="1"/>
      <p:bldP spid="37" grpId="0" bldLvl="0" animBg="1"/>
      <p:bldP spid="40" grpId="0" bldLvl="0" animBg="1"/>
      <p:bldP spid="47" grpId="0" bldLvl="0" animBg="1"/>
      <p:bldP spid="52" grpId="0" bldLvl="0" animBg="1"/>
      <p:bldP spid="54" grpId="0" bldLvl="0" animBg="1"/>
      <p:bldP spid="58" grpId="0"/>
      <p:bldP spid="60" grpId="0"/>
      <p:bldP spid="6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1"/>
          <p:cNvPicPr>
            <a:picLocks noChangeAspect="1"/>
          </p:cNvPicPr>
          <p:nvPr/>
        </p:nvPicPr>
        <p:blipFill>
          <a:blip r:embed="rId1"/>
          <a:stretch>
            <a:fillRect/>
          </a:stretch>
        </p:blipFill>
        <p:spPr>
          <a:xfrm>
            <a:off x="6751320" y="2385695"/>
            <a:ext cx="4714240" cy="2605405"/>
          </a:xfrm>
          <a:prstGeom prst="rect">
            <a:avLst/>
          </a:prstGeom>
        </p:spPr>
      </p:pic>
      <p:pic>
        <p:nvPicPr>
          <p:cNvPr id="21" name="图片 20"/>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6647180" y="2276475"/>
            <a:ext cx="4940300" cy="3435350"/>
          </a:xfrm>
          <a:prstGeom prst="rect">
            <a:avLst/>
          </a:prstGeom>
        </p:spPr>
      </p:pic>
      <p:pic>
        <p:nvPicPr>
          <p:cNvPr id="14" name="图片 13" descr="C:\Users\Administrator\Desktop\QQ浏览器截图20200520210701.pngQQ浏览器截图20200520210701"/>
          <p:cNvPicPr>
            <a:picLocks noChangeAspect="1"/>
          </p:cNvPicPr>
          <p:nvPr>
            <p:custDataLst>
              <p:tags r:id="rId4"/>
            </p:custDataLst>
          </p:nvPr>
        </p:nvPicPr>
        <p:blipFill>
          <a:blip r:embed="rId5"/>
          <a:srcRect l="2555" r="2555"/>
          <a:stretch>
            <a:fillRect/>
          </a:stretch>
        </p:blipFill>
        <p:spPr>
          <a:xfrm>
            <a:off x="6801485" y="2386965"/>
            <a:ext cx="4632325" cy="2604770"/>
          </a:xfrm>
          <a:custGeom>
            <a:avLst/>
            <a:gdLst/>
            <a:ahLst/>
            <a:cxnLst>
              <a:cxn ang="3">
                <a:pos x="hc" y="t"/>
              </a:cxn>
              <a:cxn ang="cd2">
                <a:pos x="l" y="vc"/>
              </a:cxn>
              <a:cxn ang="cd4">
                <a:pos x="hc" y="b"/>
              </a:cxn>
              <a:cxn ang="0">
                <a:pos x="r" y="vc"/>
              </a:cxn>
            </a:cxnLst>
            <a:rect l="l" t="t" r="r" b="b"/>
            <a:pathLst>
              <a:path w="9870" h="5549">
                <a:moveTo>
                  <a:pt x="0" y="136"/>
                </a:moveTo>
                <a:cubicBezTo>
                  <a:pt x="0" y="61"/>
                  <a:pt x="61" y="0"/>
                  <a:pt x="136" y="0"/>
                </a:cubicBezTo>
                <a:lnTo>
                  <a:pt x="9734" y="0"/>
                </a:lnTo>
                <a:cubicBezTo>
                  <a:pt x="9809" y="0"/>
                  <a:pt x="9870" y="61"/>
                  <a:pt x="9870" y="136"/>
                </a:cubicBezTo>
                <a:lnTo>
                  <a:pt x="9870" y="5413"/>
                </a:lnTo>
                <a:cubicBezTo>
                  <a:pt x="9870" y="5488"/>
                  <a:pt x="9809" y="5549"/>
                  <a:pt x="9734" y="5549"/>
                </a:cubicBezTo>
                <a:lnTo>
                  <a:pt x="136" y="5549"/>
                </a:lnTo>
                <a:cubicBezTo>
                  <a:pt x="61" y="5549"/>
                  <a:pt x="0" y="5488"/>
                  <a:pt x="0" y="5413"/>
                </a:cubicBezTo>
                <a:lnTo>
                  <a:pt x="0" y="136"/>
                </a:lnTo>
                <a:close/>
              </a:path>
            </a:pathLst>
          </a:custGeom>
        </p:spPr>
      </p:pic>
      <p:pic>
        <p:nvPicPr>
          <p:cNvPr id="4" name="图片 3" descr="logo3"/>
          <p:cNvPicPr>
            <a:picLocks noChangeAspect="1"/>
          </p:cNvPicPr>
          <p:nvPr/>
        </p:nvPicPr>
        <p:blipFill>
          <a:blip r:embed="rId6">
            <a:clrChange>
              <a:clrFrom>
                <a:srgbClr val="FFFFFF">
                  <a:alpha val="100000"/>
                </a:srgbClr>
              </a:clrFrom>
              <a:clrTo>
                <a:srgbClr val="FFFFFF">
                  <a:alpha val="100000"/>
                  <a:alpha val="0"/>
                </a:srgbClr>
              </a:clrTo>
            </a:clrChange>
            <a:lum bright="-24000" contrast="-30000"/>
          </a:blip>
          <a:stretch>
            <a:fillRect/>
          </a:stretch>
        </p:blipFill>
        <p:spPr>
          <a:xfrm>
            <a:off x="-178435" y="0"/>
            <a:ext cx="2357755" cy="1513840"/>
          </a:xfrm>
          <a:prstGeom prst="rect">
            <a:avLst/>
          </a:prstGeom>
        </p:spPr>
      </p:pic>
      <p:sp>
        <p:nvSpPr>
          <p:cNvPr id="10" name="五边形 9"/>
          <p:cNvSpPr/>
          <p:nvPr/>
        </p:nvSpPr>
        <p:spPr>
          <a:xfrm>
            <a:off x="1784350" y="826135"/>
            <a:ext cx="1906905" cy="687705"/>
          </a:xfrm>
          <a:prstGeom prst="homePlate">
            <a:avLst/>
          </a:prstGeom>
          <a:gradFill>
            <a:gsLst>
              <a:gs pos="0">
                <a:srgbClr val="6096E6"/>
              </a:gs>
              <a:gs pos="90000">
                <a:srgbClr val="58B6E5"/>
              </a:gs>
            </a:gsLst>
            <a:lin ang="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latin typeface="+mj-ea"/>
                <a:ea typeface="+mj-ea"/>
                <a:cs typeface="+mj-ea"/>
              </a:rPr>
              <a:t>01 </a:t>
            </a:r>
            <a:r>
              <a:rPr lang="zh-CN" altLang="en-US" sz="2000" b="1">
                <a:latin typeface="+mj-ea"/>
                <a:ea typeface="+mj-ea"/>
                <a:cs typeface="+mj-ea"/>
              </a:rPr>
              <a:t>设计理念</a:t>
            </a:r>
            <a:endParaRPr lang="zh-CN" altLang="en-US" sz="2000" b="1">
              <a:latin typeface="+mj-ea"/>
              <a:ea typeface="+mj-ea"/>
              <a:cs typeface="+mj-ea"/>
            </a:endParaRPr>
          </a:p>
        </p:txBody>
      </p:sp>
      <p:pic>
        <p:nvPicPr>
          <p:cNvPr id="15" name="图片 14" descr="2"/>
          <p:cNvPicPr>
            <a:picLocks noChangeAspect="1"/>
          </p:cNvPicPr>
          <p:nvPr/>
        </p:nvPicPr>
        <p:blipFill>
          <a:blip r:embed="rId7"/>
          <a:stretch>
            <a:fillRect/>
          </a:stretch>
        </p:blipFill>
        <p:spPr>
          <a:xfrm>
            <a:off x="6801485" y="2386965"/>
            <a:ext cx="4671695" cy="2604770"/>
          </a:xfrm>
          <a:prstGeom prst="rect">
            <a:avLst/>
          </a:prstGeom>
        </p:spPr>
      </p:pic>
      <p:sp>
        <p:nvSpPr>
          <p:cNvPr id="19" name="文本框 18"/>
          <p:cNvSpPr txBox="1"/>
          <p:nvPr/>
        </p:nvSpPr>
        <p:spPr>
          <a:xfrm>
            <a:off x="546735" y="1943735"/>
            <a:ext cx="5881370" cy="1863090"/>
          </a:xfrm>
          <a:prstGeom prst="rect">
            <a:avLst/>
          </a:prstGeom>
          <a:noFill/>
        </p:spPr>
        <p:txBody>
          <a:bodyPr wrap="square" rtlCol="0">
            <a:spAutoFit/>
          </a:bodyPr>
          <a:p>
            <a:pPr algn="l">
              <a:lnSpc>
                <a:spcPct val="160000"/>
              </a:lnSpc>
            </a:pPr>
            <a:r>
              <a:rPr lang="zh-CN" altLang="en-US" sz="2400"/>
              <a:t>一个属于广医人并且不仅限于广医人的</a:t>
            </a:r>
            <a:endParaRPr lang="zh-CN" altLang="en-US" sz="2400"/>
          </a:p>
          <a:p>
            <a:pPr algn="l">
              <a:lnSpc>
                <a:spcPct val="160000"/>
              </a:lnSpc>
            </a:pPr>
            <a:r>
              <a:rPr lang="zh-CN" altLang="en-US" sz="2400"/>
              <a:t>关于疫情的集成式网站，我们集成了：</a:t>
            </a:r>
            <a:endParaRPr lang="zh-CN" altLang="en-US" sz="2400"/>
          </a:p>
          <a:p>
            <a:pPr algn="l">
              <a:lnSpc>
                <a:spcPct val="160000"/>
              </a:lnSpc>
            </a:pPr>
            <a:endParaRPr lang="zh-CN" altLang="en-US" sz="2400"/>
          </a:p>
        </p:txBody>
      </p:sp>
      <p:sp>
        <p:nvSpPr>
          <p:cNvPr id="20" name="文本框 19"/>
          <p:cNvSpPr txBox="1"/>
          <p:nvPr/>
        </p:nvSpPr>
        <p:spPr>
          <a:xfrm>
            <a:off x="546735" y="3053715"/>
            <a:ext cx="5364480" cy="1272540"/>
          </a:xfrm>
          <a:prstGeom prst="rect">
            <a:avLst/>
          </a:prstGeom>
          <a:noFill/>
        </p:spPr>
        <p:txBody>
          <a:bodyPr wrap="none" rtlCol="0">
            <a:spAutoFit/>
          </a:bodyPr>
          <a:p>
            <a:pPr algn="l">
              <a:lnSpc>
                <a:spcPct val="160000"/>
              </a:lnSpc>
            </a:pPr>
            <a:r>
              <a:rPr lang="zh-CN" altLang="en-US" sz="2400">
                <a:sym typeface="+mn-ea"/>
              </a:rPr>
              <a:t>最新疫情、抗疫事迹、新冠百科、祝福</a:t>
            </a:r>
            <a:endParaRPr lang="zh-CN" altLang="en-US" sz="2400"/>
          </a:p>
          <a:p>
            <a:pPr algn="l">
              <a:lnSpc>
                <a:spcPct val="160000"/>
              </a:lnSpc>
            </a:pPr>
            <a:r>
              <a:rPr lang="zh-CN" altLang="en-US" sz="2400">
                <a:sym typeface="+mn-ea"/>
              </a:rPr>
              <a:t>助威、抗疫在广医</a:t>
            </a:r>
            <a:endParaRPr lang="zh-CN" altLang="en-US" sz="2400"/>
          </a:p>
        </p:txBody>
      </p:sp>
      <p:sp>
        <p:nvSpPr>
          <p:cNvPr id="22" name="文本框 21"/>
          <p:cNvSpPr txBox="1"/>
          <p:nvPr/>
        </p:nvSpPr>
        <p:spPr>
          <a:xfrm>
            <a:off x="546735" y="3634740"/>
            <a:ext cx="5375275" cy="2822575"/>
          </a:xfrm>
          <a:prstGeom prst="rect">
            <a:avLst/>
          </a:prstGeom>
          <a:noFill/>
        </p:spPr>
        <p:txBody>
          <a:bodyPr wrap="none" rtlCol="0">
            <a:spAutoFit/>
          </a:bodyPr>
          <a:p>
            <a:pPr algn="l">
              <a:lnSpc>
                <a:spcPct val="160000"/>
              </a:lnSpc>
            </a:pPr>
            <a:r>
              <a:rPr lang="en-US" altLang="zh-CN" sz="2400">
                <a:sym typeface="+mn-ea"/>
              </a:rPr>
              <a:t>                             </a:t>
            </a:r>
            <a:r>
              <a:rPr lang="zh-CN" altLang="en-US" sz="2400">
                <a:sym typeface="+mn-ea"/>
              </a:rPr>
              <a:t>等功能，竭尽所能为</a:t>
            </a:r>
            <a:endParaRPr lang="zh-CN" altLang="en-US" sz="2400"/>
          </a:p>
          <a:p>
            <a:pPr algn="l">
              <a:lnSpc>
                <a:spcPct val="160000"/>
              </a:lnSpc>
            </a:pPr>
            <a:r>
              <a:rPr lang="zh-CN" altLang="en-US" sz="2400">
                <a:sym typeface="+mn-ea"/>
              </a:rPr>
              <a:t>用户提供疫情期间的一站式的服务，方</a:t>
            </a:r>
            <a:endParaRPr lang="zh-CN" altLang="en-US" sz="2400"/>
          </a:p>
          <a:p>
            <a:pPr algn="l">
              <a:lnSpc>
                <a:spcPct val="160000"/>
              </a:lnSpc>
            </a:pPr>
            <a:r>
              <a:rPr lang="zh-CN" altLang="en-US" sz="2400">
                <a:sym typeface="+mn-ea"/>
              </a:rPr>
              <a:t>便用户，使得用户不需要因为需要各种</a:t>
            </a:r>
            <a:endParaRPr lang="zh-CN" altLang="en-US" sz="2400"/>
          </a:p>
          <a:p>
            <a:pPr algn="l">
              <a:lnSpc>
                <a:spcPct val="160000"/>
              </a:lnSpc>
            </a:pPr>
            <a:r>
              <a:rPr lang="zh-CN" altLang="en-US" sz="2400">
                <a:sym typeface="+mn-ea"/>
              </a:rPr>
              <a:t>情况而在各大网站之间东奔西走。</a:t>
            </a:r>
            <a:endParaRPr lang="zh-CN" altLang="en-US" sz="2400"/>
          </a:p>
          <a:p>
            <a:endParaRPr lang="zh-CN" altLang="en-US" sz="2400"/>
          </a:p>
        </p:txBody>
      </p:sp>
      <p:pic>
        <p:nvPicPr>
          <p:cNvPr id="2" name="图片 1" descr="3"/>
          <p:cNvPicPr>
            <a:picLocks noChangeAspect="1"/>
          </p:cNvPicPr>
          <p:nvPr/>
        </p:nvPicPr>
        <p:blipFill>
          <a:blip r:embed="rId8"/>
          <a:stretch>
            <a:fillRect/>
          </a:stretch>
        </p:blipFill>
        <p:spPr>
          <a:xfrm>
            <a:off x="6751320" y="2408555"/>
            <a:ext cx="4683125" cy="2581910"/>
          </a:xfrm>
          <a:prstGeom prst="rect">
            <a:avLst/>
          </a:prstGeom>
        </p:spPr>
      </p:pic>
      <p:pic>
        <p:nvPicPr>
          <p:cNvPr id="3" name="图片 2" descr="4"/>
          <p:cNvPicPr>
            <a:picLocks noChangeAspect="1"/>
          </p:cNvPicPr>
          <p:nvPr/>
        </p:nvPicPr>
        <p:blipFill>
          <a:blip r:embed="rId9"/>
          <a:stretch>
            <a:fillRect/>
          </a:stretch>
        </p:blipFill>
        <p:spPr>
          <a:xfrm>
            <a:off x="6751320" y="2397125"/>
            <a:ext cx="4683125" cy="2581910"/>
          </a:xfrm>
          <a:prstGeom prst="rect">
            <a:avLst/>
          </a:prstGeom>
        </p:spPr>
      </p:pic>
      <p:pic>
        <p:nvPicPr>
          <p:cNvPr id="5" name="图片 4" descr="5"/>
          <p:cNvPicPr>
            <a:picLocks noChangeAspect="1"/>
          </p:cNvPicPr>
          <p:nvPr/>
        </p:nvPicPr>
        <p:blipFill>
          <a:blip r:embed="rId10"/>
          <a:stretch>
            <a:fillRect/>
          </a:stretch>
        </p:blipFill>
        <p:spPr>
          <a:xfrm>
            <a:off x="6721475" y="2385695"/>
            <a:ext cx="4751705" cy="2583815"/>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42"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anim calcmode="lin" valueType="num">
                                      <p:cBhvr>
                                        <p:cTn id="11" dur="1000" fill="hold"/>
                                        <p:tgtEl>
                                          <p:spTgt spid="21"/>
                                        </p:tgtEl>
                                        <p:attrNameLst>
                                          <p:attrName>ppt_x</p:attrName>
                                        </p:attrNameLst>
                                      </p:cBhvr>
                                      <p:tavLst>
                                        <p:tav tm="0">
                                          <p:val>
                                            <p:strVal val="#ppt_x"/>
                                          </p:val>
                                        </p:tav>
                                        <p:tav tm="100000">
                                          <p:val>
                                            <p:strVal val="#ppt_x"/>
                                          </p:val>
                                        </p:tav>
                                      </p:tavLst>
                                    </p:anim>
                                    <p:anim calcmode="lin" valueType="num">
                                      <p:cBhvr>
                                        <p:cTn id="12" dur="1000" fill="hold"/>
                                        <p:tgtEl>
                                          <p:spTgt spid="2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anim calcmode="lin" valueType="num">
                                      <p:cBhvr>
                                        <p:cTn id="16" dur="1000" fill="hold"/>
                                        <p:tgtEl>
                                          <p:spTgt spid="23"/>
                                        </p:tgtEl>
                                        <p:attrNameLst>
                                          <p:attrName>ppt_x</p:attrName>
                                        </p:attrNameLst>
                                      </p:cBhvr>
                                      <p:tavLst>
                                        <p:tav tm="0">
                                          <p:val>
                                            <p:strVal val="#ppt_x"/>
                                          </p:val>
                                        </p:tav>
                                        <p:tav tm="100000">
                                          <p:val>
                                            <p:strVal val="#ppt_x"/>
                                          </p:val>
                                        </p:tav>
                                      </p:tavLst>
                                    </p:anim>
                                    <p:anim calcmode="lin" valueType="num">
                                      <p:cBhvr>
                                        <p:cTn id="17" dur="1000" fill="hold"/>
                                        <p:tgtEl>
                                          <p:spTgt spid="23"/>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27" presetClass="entr" presetSubtype="0" fill="hold" grpId="0" nodeType="afterEffect">
                                  <p:stCondLst>
                                    <p:cond delay="0"/>
                                  </p:stCondLst>
                                  <p:iterate type="lt">
                                    <p:tmPct val="50000"/>
                                  </p:iterate>
                                  <p:childTnLst>
                                    <p:set>
                                      <p:cBhvr>
                                        <p:cTn id="20" dur="100" fill="hold">
                                          <p:stCondLst>
                                            <p:cond delay="0"/>
                                          </p:stCondLst>
                                        </p:cTn>
                                        <p:tgtEl>
                                          <p:spTgt spid="19"/>
                                        </p:tgtEl>
                                        <p:attrNameLst>
                                          <p:attrName>style.visibility</p:attrName>
                                        </p:attrNameLst>
                                      </p:cBhvr>
                                      <p:to>
                                        <p:strVal val="visible"/>
                                      </p:to>
                                    </p:set>
                                    <p:anim calcmode="discrete" valueType="clr">
                                      <p:cBhvr override="childStyle">
                                        <p:cTn id="21" dur="100"/>
                                        <p:tgtEl>
                                          <p:spTgt spid="19"/>
                                        </p:tgtEl>
                                        <p:attrNameLst>
                                          <p:attrName>style.color</p:attrName>
                                        </p:attrNameLst>
                                      </p:cBhvr>
                                      <p:tavLst>
                                        <p:tav tm="0">
                                          <p:val>
                                            <p:clrVal>
                                              <a:schemeClr val="accent2"/>
                                            </p:clrVal>
                                          </p:val>
                                        </p:tav>
                                        <p:tav tm="50000">
                                          <p:val>
                                            <p:clrVal>
                                              <a:schemeClr val="hlink"/>
                                            </p:clrVal>
                                          </p:val>
                                        </p:tav>
                                      </p:tavLst>
                                    </p:anim>
                                    <p:anim calcmode="discrete" valueType="clr">
                                      <p:cBhvr>
                                        <p:cTn id="22" dur="100"/>
                                        <p:tgtEl>
                                          <p:spTgt spid="19"/>
                                        </p:tgtEl>
                                        <p:attrNameLst>
                                          <p:attrName>fillcolor</p:attrName>
                                        </p:attrNameLst>
                                      </p:cBhvr>
                                      <p:tavLst>
                                        <p:tav tm="0">
                                          <p:val>
                                            <p:clrVal>
                                              <a:schemeClr val="accent2"/>
                                            </p:clrVal>
                                          </p:val>
                                        </p:tav>
                                        <p:tav tm="50000">
                                          <p:val>
                                            <p:clrVal>
                                              <a:schemeClr val="hlink"/>
                                            </p:clrVal>
                                          </p:val>
                                        </p:tav>
                                      </p:tavLst>
                                    </p:anim>
                                    <p:set>
                                      <p:cBhvr>
                                        <p:cTn id="23" dur="100"/>
                                        <p:tgtEl>
                                          <p:spTgt spid="19"/>
                                        </p:tgtEl>
                                        <p:attrNameLst>
                                          <p:attrName>fill.type</p:attrName>
                                        </p:attrNameLst>
                                      </p:cBhvr>
                                      <p:to>
                                        <p:strVal val="solid"/>
                                      </p:to>
                                    </p:set>
                                  </p:childTnLst>
                                </p:cTn>
                              </p:par>
                            </p:childTnLst>
                          </p:cTn>
                        </p:par>
                        <p:par>
                          <p:cTn id="24" fill="hold">
                            <p:stCondLst>
                              <p:cond delay="2750"/>
                            </p:stCondLst>
                            <p:childTnLst>
                              <p:par>
                                <p:cTn id="25" presetID="27" presetClass="entr" presetSubtype="0" fill="hold" grpId="1" nodeType="afterEffect">
                                  <p:stCondLst>
                                    <p:cond delay="0"/>
                                  </p:stCondLst>
                                  <p:iterate type="lt">
                                    <p:tmPct val="50000"/>
                                  </p:iterate>
                                  <p:childTnLst>
                                    <p:set>
                                      <p:cBhvr>
                                        <p:cTn id="26" dur="200" fill="hold">
                                          <p:stCondLst>
                                            <p:cond delay="0"/>
                                          </p:stCondLst>
                                        </p:cTn>
                                        <p:tgtEl>
                                          <p:spTgt spid="20">
                                            <p:txEl>
                                              <p:pRg st="4294967295" end="4294967295"/>
                                            </p:txEl>
                                          </p:spTgt>
                                        </p:tgtEl>
                                        <p:attrNameLst>
                                          <p:attrName>style.visibility</p:attrName>
                                        </p:attrNameLst>
                                      </p:cBhvr>
                                      <p:to>
                                        <p:strVal val="visible"/>
                                      </p:to>
                                    </p:set>
                                    <p:anim calcmode="discrete" valueType="clr">
                                      <p:cBhvr override="childStyle">
                                        <p:cTn id="27" dur="200"/>
                                        <p:tgtEl>
                                          <p:spTgt spid="20">
                                            <p:txEl>
                                              <p:pRg st="4294967295" end="4294967295"/>
                                            </p:txEl>
                                          </p:spTgt>
                                        </p:tgtEl>
                                        <p:attrNameLst>
                                          <p:attrName>style.color</p:attrName>
                                        </p:attrNameLst>
                                      </p:cBhvr>
                                      <p:tavLst>
                                        <p:tav tm="0">
                                          <p:val>
                                            <p:clrVal>
                                              <a:srgbClr val="ff3d3d"/>
                                            </p:clrVal>
                                          </p:val>
                                        </p:tav>
                                        <p:tav tm="50000">
                                          <p:val>
                                            <p:clrVal>
                                              <a:srgbClr val="7e0000"/>
                                            </p:clrVal>
                                          </p:val>
                                        </p:tav>
                                      </p:tavLst>
                                    </p:anim>
                                    <p:anim calcmode="discrete" valueType="clr">
                                      <p:cBhvr>
                                        <p:cTn id="28" dur="200"/>
                                        <p:tgtEl>
                                          <p:spTgt spid="20">
                                            <p:txEl>
                                              <p:pRg st="4294967295" end="4294967295"/>
                                            </p:txEl>
                                          </p:spTgt>
                                        </p:tgtEl>
                                        <p:attrNameLst>
                                          <p:attrName>fillcolor</p:attrName>
                                        </p:attrNameLst>
                                      </p:cBhvr>
                                      <p:tavLst>
                                        <p:tav tm="0">
                                          <p:val>
                                            <p:clrVal>
                                              <a:schemeClr val="accent2"/>
                                            </p:clrVal>
                                          </p:val>
                                        </p:tav>
                                        <p:tav tm="50000">
                                          <p:val>
                                            <p:clrVal>
                                              <a:schemeClr val="hlink"/>
                                            </p:clrVal>
                                          </p:val>
                                        </p:tav>
                                      </p:tavLst>
                                    </p:anim>
                                    <p:set>
                                      <p:cBhvr>
                                        <p:cTn id="29" dur="200"/>
                                        <p:tgtEl>
                                          <p:spTgt spid="20">
                                            <p:txEl>
                                              <p:pRg st="4294967295" end="4294967295"/>
                                            </p:txEl>
                                          </p:spTgt>
                                        </p:tgtEl>
                                        <p:attrNameLst>
                                          <p:attrName>fill.type</p:attrName>
                                        </p:attrNameLst>
                                      </p:cBhvr>
                                      <p:to>
                                        <p:strVal val="solid"/>
                                      </p:to>
                                    </p:set>
                                  </p:childTnLst>
                                </p:cTn>
                              </p:par>
                              <p:par>
                                <p:cTn id="30" presetID="22" presetClass="entr" presetSubtype="4" fill="hold" nodeType="withEffect">
                                  <p:stCondLst>
                                    <p:cond delay="50"/>
                                  </p:stCondLst>
                                  <p:childTnLst>
                                    <p:set>
                                      <p:cBhvr>
                                        <p:cTn id="31" dur="1000" fill="hold">
                                          <p:stCondLst>
                                            <p:cond delay="0"/>
                                          </p:stCondLst>
                                        </p:cTn>
                                        <p:tgtEl>
                                          <p:spTgt spid="14"/>
                                        </p:tgtEl>
                                        <p:attrNameLst>
                                          <p:attrName>style.visibility</p:attrName>
                                        </p:attrNameLst>
                                      </p:cBhvr>
                                      <p:to>
                                        <p:strVal val="visible"/>
                                      </p:to>
                                    </p:set>
                                    <p:animEffect transition="in" filter="wipe(down)">
                                      <p:cBhvr>
                                        <p:cTn id="32" dur="1000"/>
                                        <p:tgtEl>
                                          <p:spTgt spid="14"/>
                                        </p:tgtEl>
                                      </p:cBhvr>
                                    </p:animEffect>
                                  </p:childTnLst>
                                </p:cTn>
                              </p:par>
                              <p:par>
                                <p:cTn id="33" presetID="1" presetClass="exit" presetSubtype="0" fill="hold"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22" presetClass="entr" presetSubtype="4" fill="hold" nodeType="withEffect">
                                  <p:stCondLst>
                                    <p:cond delay="1150"/>
                                  </p:stCondLst>
                                  <p:childTnLst>
                                    <p:set>
                                      <p:cBhvr>
                                        <p:cTn id="36" dur="800" fill="hold">
                                          <p:stCondLst>
                                            <p:cond delay="0"/>
                                          </p:stCondLst>
                                        </p:cTn>
                                        <p:tgtEl>
                                          <p:spTgt spid="15"/>
                                        </p:tgtEl>
                                        <p:attrNameLst>
                                          <p:attrName>style.visibility</p:attrName>
                                        </p:attrNameLst>
                                      </p:cBhvr>
                                      <p:to>
                                        <p:strVal val="visible"/>
                                      </p:to>
                                    </p:set>
                                    <p:animEffect transition="in" filter="wipe(down)">
                                      <p:cBhvr>
                                        <p:cTn id="37" dur="800"/>
                                        <p:tgtEl>
                                          <p:spTgt spid="15"/>
                                        </p:tgtEl>
                                      </p:cBhvr>
                                    </p:animEffect>
                                  </p:childTnLst>
                                </p:cTn>
                              </p:par>
                              <p:par>
                                <p:cTn id="38" presetID="22" presetClass="entr" presetSubtype="4" fill="hold" nodeType="withEffect">
                                  <p:stCondLst>
                                    <p:cond delay="1950"/>
                                  </p:stCondLst>
                                  <p:childTnLst>
                                    <p:set>
                                      <p:cBhvr>
                                        <p:cTn id="39" dur="800" fill="hold">
                                          <p:stCondLst>
                                            <p:cond delay="0"/>
                                          </p:stCondLst>
                                        </p:cTn>
                                        <p:tgtEl>
                                          <p:spTgt spid="2"/>
                                        </p:tgtEl>
                                        <p:attrNameLst>
                                          <p:attrName>style.visibility</p:attrName>
                                        </p:attrNameLst>
                                      </p:cBhvr>
                                      <p:to>
                                        <p:strVal val="visible"/>
                                      </p:to>
                                    </p:set>
                                    <p:animEffect transition="in" filter="wipe(down)">
                                      <p:cBhvr>
                                        <p:cTn id="40" dur="800"/>
                                        <p:tgtEl>
                                          <p:spTgt spid="2"/>
                                        </p:tgtEl>
                                      </p:cBhvr>
                                    </p:animEffect>
                                  </p:childTnLst>
                                </p:cTn>
                              </p:par>
                              <p:par>
                                <p:cTn id="41" presetID="22" presetClass="entr" presetSubtype="4" fill="hold" nodeType="withEffect">
                                  <p:stCondLst>
                                    <p:cond delay="2750"/>
                                  </p:stCondLst>
                                  <p:childTnLst>
                                    <p:set>
                                      <p:cBhvr>
                                        <p:cTn id="42" dur="900" fill="hold">
                                          <p:stCondLst>
                                            <p:cond delay="0"/>
                                          </p:stCondLst>
                                        </p:cTn>
                                        <p:tgtEl>
                                          <p:spTgt spid="3"/>
                                        </p:tgtEl>
                                        <p:attrNameLst>
                                          <p:attrName>style.visibility</p:attrName>
                                        </p:attrNameLst>
                                      </p:cBhvr>
                                      <p:to>
                                        <p:strVal val="visible"/>
                                      </p:to>
                                    </p:set>
                                    <p:animEffect transition="in" filter="wipe(down)">
                                      <p:cBhvr>
                                        <p:cTn id="43" dur="900"/>
                                        <p:tgtEl>
                                          <p:spTgt spid="3"/>
                                        </p:tgtEl>
                                      </p:cBhvr>
                                    </p:animEffect>
                                  </p:childTnLst>
                                </p:cTn>
                              </p:par>
                              <p:par>
                                <p:cTn id="44" presetID="22" presetClass="entr" presetSubtype="4" fill="hold" nodeType="withEffect">
                                  <p:stCondLst>
                                    <p:cond delay="3550"/>
                                  </p:stCondLst>
                                  <p:childTnLst>
                                    <p:set>
                                      <p:cBhvr>
                                        <p:cTn id="45" dur="1" fill="hold">
                                          <p:stCondLst>
                                            <p:cond delay="0"/>
                                          </p:stCondLst>
                                        </p:cTn>
                                        <p:tgtEl>
                                          <p:spTgt spid="5"/>
                                        </p:tgtEl>
                                        <p:attrNameLst>
                                          <p:attrName>style.visibility</p:attrName>
                                        </p:attrNameLst>
                                      </p:cBhvr>
                                      <p:to>
                                        <p:strVal val="visible"/>
                                      </p:to>
                                    </p:set>
                                    <p:animEffect transition="in" filter="wipe(down)">
                                      <p:cBhvr>
                                        <p:cTn id="46" dur="500"/>
                                        <p:tgtEl>
                                          <p:spTgt spid="5"/>
                                        </p:tgtEl>
                                      </p:cBhvr>
                                    </p:animEffect>
                                  </p:childTnLst>
                                </p:cTn>
                              </p:par>
                              <p:par>
                                <p:cTn id="47" presetID="27" presetClass="entr" presetSubtype="0" fill="hold" grpId="0" nodeType="withEffect">
                                  <p:stCondLst>
                                    <p:cond delay="2500"/>
                                  </p:stCondLst>
                                  <p:iterate type="lt">
                                    <p:tmPct val="50000"/>
                                  </p:iterate>
                                  <p:childTnLst>
                                    <p:set>
                                      <p:cBhvr>
                                        <p:cTn id="48" dur="100" fill="hold">
                                          <p:stCondLst>
                                            <p:cond delay="0"/>
                                          </p:stCondLst>
                                        </p:cTn>
                                        <p:tgtEl>
                                          <p:spTgt spid="22"/>
                                        </p:tgtEl>
                                        <p:attrNameLst>
                                          <p:attrName>style.visibility</p:attrName>
                                        </p:attrNameLst>
                                      </p:cBhvr>
                                      <p:to>
                                        <p:strVal val="visible"/>
                                      </p:to>
                                    </p:set>
                                    <p:anim calcmode="discrete" valueType="clr">
                                      <p:cBhvr override="childStyle">
                                        <p:cTn id="49" dur="100"/>
                                        <p:tgtEl>
                                          <p:spTgt spid="22"/>
                                        </p:tgtEl>
                                        <p:attrNameLst>
                                          <p:attrName>style.color</p:attrName>
                                        </p:attrNameLst>
                                      </p:cBhvr>
                                      <p:tavLst>
                                        <p:tav tm="0">
                                          <p:val>
                                            <p:clrVal>
                                              <a:schemeClr val="accent2"/>
                                            </p:clrVal>
                                          </p:val>
                                        </p:tav>
                                        <p:tav tm="50000">
                                          <p:val>
                                            <p:clrVal>
                                              <a:schemeClr val="hlink"/>
                                            </p:clrVal>
                                          </p:val>
                                        </p:tav>
                                      </p:tavLst>
                                    </p:anim>
                                    <p:anim calcmode="discrete" valueType="clr">
                                      <p:cBhvr>
                                        <p:cTn id="50" dur="100"/>
                                        <p:tgtEl>
                                          <p:spTgt spid="22"/>
                                        </p:tgtEl>
                                        <p:attrNameLst>
                                          <p:attrName>fillcolor</p:attrName>
                                        </p:attrNameLst>
                                      </p:cBhvr>
                                      <p:tavLst>
                                        <p:tav tm="0">
                                          <p:val>
                                            <p:clrVal>
                                              <a:schemeClr val="accent2"/>
                                            </p:clrVal>
                                          </p:val>
                                        </p:tav>
                                        <p:tav tm="50000">
                                          <p:val>
                                            <p:clrVal>
                                              <a:schemeClr val="hlink"/>
                                            </p:clrVal>
                                          </p:val>
                                        </p:tav>
                                      </p:tavLst>
                                    </p:anim>
                                    <p:set>
                                      <p:cBhvr>
                                        <p:cTn id="51" dur="100"/>
                                        <p:tgtEl>
                                          <p:spTgt spid="2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20" grpId="1"/>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剪去单角的矩形 2"/>
          <p:cNvSpPr/>
          <p:nvPr/>
        </p:nvSpPr>
        <p:spPr>
          <a:xfrm>
            <a:off x="3952875" y="5556250"/>
            <a:ext cx="4285615" cy="800100"/>
          </a:xfrm>
          <a:prstGeom prst="snip1Rect">
            <a:avLst/>
          </a:prstGeom>
          <a:gradFill>
            <a:gsLst>
              <a:gs pos="0">
                <a:srgbClr val="6097E6"/>
              </a:gs>
              <a:gs pos="100000">
                <a:srgbClr val="0375B1"/>
              </a:gs>
            </a:gsLst>
            <a:lin ang="17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solidFill>
                <a:schemeClr val="tx2"/>
              </a:solidFill>
              <a:latin typeface="上首方圆体" panose="02010609000101010101" charset="-122"/>
              <a:ea typeface="上首方圆体" panose="02010609000101010101" charset="-122"/>
            </a:endParaRPr>
          </a:p>
        </p:txBody>
      </p:sp>
      <p:pic>
        <p:nvPicPr>
          <p:cNvPr id="4" name="图片 3" descr="logo3"/>
          <p:cNvPicPr>
            <a:picLocks noChangeAspect="1"/>
          </p:cNvPicPr>
          <p:nvPr/>
        </p:nvPicPr>
        <p:blipFill>
          <a:blip r:embed="rId1">
            <a:clrChange>
              <a:clrFrom>
                <a:srgbClr val="FFFFFF">
                  <a:alpha val="100000"/>
                </a:srgbClr>
              </a:clrFrom>
              <a:clrTo>
                <a:srgbClr val="FFFFFF">
                  <a:alpha val="100000"/>
                  <a:alpha val="0"/>
                </a:srgbClr>
              </a:clrTo>
            </a:clrChange>
            <a:lum bright="-24000" contrast="-30000"/>
          </a:blip>
          <a:stretch>
            <a:fillRect/>
          </a:stretch>
        </p:blipFill>
        <p:spPr>
          <a:xfrm>
            <a:off x="-178435" y="0"/>
            <a:ext cx="2357755" cy="1513840"/>
          </a:xfrm>
          <a:prstGeom prst="rect">
            <a:avLst/>
          </a:prstGeom>
        </p:spPr>
      </p:pic>
      <p:sp>
        <p:nvSpPr>
          <p:cNvPr id="10" name="五边形 9"/>
          <p:cNvSpPr/>
          <p:nvPr/>
        </p:nvSpPr>
        <p:spPr>
          <a:xfrm>
            <a:off x="1784350" y="826135"/>
            <a:ext cx="1906905" cy="687705"/>
          </a:xfrm>
          <a:prstGeom prst="homePlate">
            <a:avLst/>
          </a:prstGeom>
          <a:gradFill>
            <a:gsLst>
              <a:gs pos="0">
                <a:srgbClr val="6096E6"/>
              </a:gs>
              <a:gs pos="90000">
                <a:srgbClr val="58B6E5"/>
              </a:gs>
            </a:gsLst>
            <a:lin ang="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latin typeface="+mj-ea"/>
                <a:ea typeface="+mj-ea"/>
                <a:cs typeface="+mj-ea"/>
              </a:rPr>
              <a:t>0</a:t>
            </a:r>
            <a:r>
              <a:rPr lang="en-US" sz="2000" b="1">
                <a:latin typeface="+mj-ea"/>
                <a:ea typeface="+mj-ea"/>
                <a:cs typeface="+mj-ea"/>
              </a:rPr>
              <a:t>2 </a:t>
            </a:r>
            <a:r>
              <a:rPr lang="zh-CN" altLang="en-US" sz="2000" b="1">
                <a:latin typeface="+mj-ea"/>
                <a:ea typeface="+mj-ea"/>
                <a:cs typeface="+mj-ea"/>
              </a:rPr>
              <a:t>用户群体</a:t>
            </a:r>
            <a:endParaRPr lang="zh-CN" altLang="en-US" sz="2000" b="1">
              <a:latin typeface="+mj-ea"/>
              <a:ea typeface="+mj-ea"/>
              <a:cs typeface="+mj-ea"/>
            </a:endParaRPr>
          </a:p>
        </p:txBody>
      </p:sp>
      <p:sp>
        <p:nvSpPr>
          <p:cNvPr id="2" name="剪去单角的矩形 1"/>
          <p:cNvSpPr/>
          <p:nvPr/>
        </p:nvSpPr>
        <p:spPr>
          <a:xfrm>
            <a:off x="3952875" y="5556250"/>
            <a:ext cx="4285615" cy="800100"/>
          </a:xfrm>
          <a:prstGeom prst="snip1Rect">
            <a:avLst/>
          </a:prstGeom>
          <a:solidFill>
            <a:schemeClr val="bg1"/>
          </a:solidFill>
          <a:ln>
            <a:solidFill>
              <a:srgbClr val="002060"/>
            </a:solidFill>
          </a:ln>
          <a:effectLst>
            <a:outerShdw blurRad="304800" dist="76200" dir="2700000" algn="tl" rotWithShape="0">
              <a:srgbClr val="00378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solidFill>
                  <a:schemeClr val="tx2"/>
                </a:solidFill>
                <a:latin typeface="上首方圆体" panose="02010609000101010101" charset="-122"/>
                <a:ea typeface="上首方圆体" panose="02010609000101010101" charset="-122"/>
              </a:rPr>
              <a:t>服务于广医，但不局限于广医</a:t>
            </a:r>
            <a:endParaRPr lang="zh-CN" altLang="en-US" sz="2400">
              <a:solidFill>
                <a:schemeClr val="tx2"/>
              </a:solidFill>
              <a:latin typeface="上首方圆体" panose="02010609000101010101" charset="-122"/>
              <a:ea typeface="上首方圆体" panose="02010609000101010101" charset="-122"/>
            </a:endParaRPr>
          </a:p>
        </p:txBody>
      </p:sp>
      <p:sp>
        <p:nvSpPr>
          <p:cNvPr id="6146" name="Freeform 10"/>
          <p:cNvSpPr>
            <a:spLocks noEditPoints="1"/>
          </p:cNvSpPr>
          <p:nvPr/>
        </p:nvSpPr>
        <p:spPr>
          <a:xfrm>
            <a:off x="4219575" y="645160"/>
            <a:ext cx="2526030" cy="4547235"/>
          </a:xfrm>
          <a:custGeom>
            <a:avLst/>
            <a:gdLst>
              <a:gd name="txL" fmla="*/ 0 w 1999"/>
              <a:gd name="txT" fmla="*/ 0 h 3599"/>
              <a:gd name="txR" fmla="*/ 1999 w 1999"/>
              <a:gd name="txB" fmla="*/ 3599 h 3599"/>
            </a:gdLst>
            <a:ahLst/>
            <a:cxnLst>
              <a:cxn ang="0">
                <a:pos x="1342" y="428"/>
              </a:cxn>
              <a:cxn ang="0">
                <a:pos x="1322" y="352"/>
              </a:cxn>
              <a:cxn ang="0">
                <a:pos x="1297" y="239"/>
              </a:cxn>
              <a:cxn ang="0">
                <a:pos x="1294" y="131"/>
              </a:cxn>
              <a:cxn ang="0">
                <a:pos x="1377" y="40"/>
              </a:cxn>
              <a:cxn ang="0">
                <a:pos x="1546" y="5"/>
              </a:cxn>
              <a:cxn ang="0">
                <a:pos x="1593" y="82"/>
              </a:cxn>
              <a:cxn ang="0">
                <a:pos x="1637" y="169"/>
              </a:cxn>
              <a:cxn ang="0">
                <a:pos x="1651" y="268"/>
              </a:cxn>
              <a:cxn ang="0">
                <a:pos x="1625" y="470"/>
              </a:cxn>
              <a:cxn ang="0">
                <a:pos x="1616" y="554"/>
              </a:cxn>
              <a:cxn ang="0">
                <a:pos x="1665" y="589"/>
              </a:cxn>
              <a:cxn ang="0">
                <a:pos x="1750" y="636"/>
              </a:cxn>
              <a:cxn ang="0">
                <a:pos x="1853" y="763"/>
              </a:cxn>
              <a:cxn ang="0">
                <a:pos x="1945" y="1083"/>
              </a:cxn>
              <a:cxn ang="0">
                <a:pos x="1999" y="1247"/>
              </a:cxn>
              <a:cxn ang="0">
                <a:pos x="1889" y="1348"/>
              </a:cxn>
              <a:cxn ang="0">
                <a:pos x="1809" y="1318"/>
              </a:cxn>
              <a:cxn ang="0">
                <a:pos x="1773" y="1388"/>
              </a:cxn>
              <a:cxn ang="0">
                <a:pos x="1785" y="1511"/>
              </a:cxn>
              <a:cxn ang="0">
                <a:pos x="1827" y="1708"/>
              </a:cxn>
              <a:cxn ang="0">
                <a:pos x="1783" y="2058"/>
              </a:cxn>
              <a:cxn ang="0">
                <a:pos x="1692" y="3031"/>
              </a:cxn>
              <a:cxn ang="0">
                <a:pos x="1691" y="3223"/>
              </a:cxn>
              <a:cxn ang="0">
                <a:pos x="1780" y="3343"/>
              </a:cxn>
              <a:cxn ang="0">
                <a:pos x="1719" y="3395"/>
              </a:cxn>
              <a:cxn ang="0">
                <a:pos x="1541" y="3406"/>
              </a:cxn>
              <a:cxn ang="0">
                <a:pos x="1553" y="3515"/>
              </a:cxn>
              <a:cxn ang="0">
                <a:pos x="1437" y="3590"/>
              </a:cxn>
              <a:cxn ang="0">
                <a:pos x="1329" y="3568"/>
              </a:cxn>
              <a:cxn ang="0">
                <a:pos x="1229" y="3303"/>
              </a:cxn>
              <a:cxn ang="0">
                <a:pos x="1198" y="2840"/>
              </a:cxn>
              <a:cxn ang="0">
                <a:pos x="1184" y="2465"/>
              </a:cxn>
              <a:cxn ang="0">
                <a:pos x="1156" y="2133"/>
              </a:cxn>
              <a:cxn ang="0">
                <a:pos x="1141" y="1936"/>
              </a:cxn>
              <a:cxn ang="0">
                <a:pos x="1146" y="1726"/>
              </a:cxn>
              <a:cxn ang="0">
                <a:pos x="1170" y="1564"/>
              </a:cxn>
              <a:cxn ang="0">
                <a:pos x="1092" y="1530"/>
              </a:cxn>
              <a:cxn ang="0">
                <a:pos x="1078" y="1581"/>
              </a:cxn>
              <a:cxn ang="0">
                <a:pos x="1059" y="1668"/>
              </a:cxn>
              <a:cxn ang="0">
                <a:pos x="1094" y="1938"/>
              </a:cxn>
              <a:cxn ang="0">
                <a:pos x="1080" y="2004"/>
              </a:cxn>
              <a:cxn ang="0">
                <a:pos x="1017" y="2009"/>
              </a:cxn>
              <a:cxn ang="0">
                <a:pos x="935" y="1886"/>
              </a:cxn>
              <a:cxn ang="0">
                <a:pos x="925" y="1797"/>
              </a:cxn>
              <a:cxn ang="0">
                <a:pos x="923" y="1630"/>
              </a:cxn>
              <a:cxn ang="0">
                <a:pos x="886" y="1490"/>
              </a:cxn>
              <a:cxn ang="0">
                <a:pos x="925" y="1381"/>
              </a:cxn>
              <a:cxn ang="0">
                <a:pos x="944" y="1217"/>
              </a:cxn>
              <a:cxn ang="0">
                <a:pos x="975" y="1029"/>
              </a:cxn>
              <a:cxn ang="0">
                <a:pos x="1113" y="644"/>
              </a:cxn>
              <a:cxn ang="0">
                <a:pos x="1261" y="564"/>
              </a:cxn>
              <a:cxn ang="0">
                <a:pos x="1360" y="461"/>
              </a:cxn>
              <a:cxn ang="0">
                <a:pos x="1010" y="1936"/>
              </a:cxn>
              <a:cxn ang="0">
                <a:pos x="1464" y="2086"/>
              </a:cxn>
              <a:cxn ang="0">
                <a:pos x="1445" y="2328"/>
              </a:cxn>
              <a:cxn ang="0">
                <a:pos x="1416" y="2528"/>
              </a:cxn>
              <a:cxn ang="0">
                <a:pos x="1412" y="2643"/>
              </a:cxn>
              <a:cxn ang="0">
                <a:pos x="1480" y="2854"/>
              </a:cxn>
              <a:cxn ang="0">
                <a:pos x="1497" y="2610"/>
              </a:cxn>
              <a:cxn ang="0">
                <a:pos x="1496" y="2511"/>
              </a:cxn>
              <a:cxn ang="0">
                <a:pos x="1478" y="2368"/>
              </a:cxn>
              <a:cxn ang="0">
                <a:pos x="1477" y="2176"/>
              </a:cxn>
            </a:cxnLst>
            <a:rect l="txL" t="txT" r="txR" b="txB"/>
            <a:pathLst>
              <a:path w="1999" h="3599">
                <a:moveTo>
                  <a:pt x="1360" y="461"/>
                </a:moveTo>
                <a:lnTo>
                  <a:pt x="1360" y="461"/>
                </a:lnTo>
                <a:lnTo>
                  <a:pt x="1360" y="447"/>
                </a:lnTo>
                <a:lnTo>
                  <a:pt x="1360" y="447"/>
                </a:lnTo>
                <a:lnTo>
                  <a:pt x="1358" y="444"/>
                </a:lnTo>
                <a:lnTo>
                  <a:pt x="1356" y="444"/>
                </a:lnTo>
                <a:lnTo>
                  <a:pt x="1349" y="444"/>
                </a:lnTo>
                <a:lnTo>
                  <a:pt x="1349" y="444"/>
                </a:lnTo>
                <a:lnTo>
                  <a:pt x="1348" y="442"/>
                </a:lnTo>
                <a:lnTo>
                  <a:pt x="1348" y="441"/>
                </a:lnTo>
                <a:lnTo>
                  <a:pt x="1348" y="437"/>
                </a:lnTo>
                <a:lnTo>
                  <a:pt x="1348" y="435"/>
                </a:lnTo>
                <a:lnTo>
                  <a:pt x="1348" y="435"/>
                </a:lnTo>
                <a:lnTo>
                  <a:pt x="1342" y="428"/>
                </a:lnTo>
                <a:lnTo>
                  <a:pt x="1339" y="423"/>
                </a:lnTo>
                <a:lnTo>
                  <a:pt x="1339" y="423"/>
                </a:lnTo>
                <a:lnTo>
                  <a:pt x="1336" y="418"/>
                </a:lnTo>
                <a:lnTo>
                  <a:pt x="1336" y="413"/>
                </a:lnTo>
                <a:lnTo>
                  <a:pt x="1332" y="399"/>
                </a:lnTo>
                <a:lnTo>
                  <a:pt x="1332" y="399"/>
                </a:lnTo>
                <a:lnTo>
                  <a:pt x="1330" y="387"/>
                </a:lnTo>
                <a:lnTo>
                  <a:pt x="1329" y="371"/>
                </a:lnTo>
                <a:lnTo>
                  <a:pt x="1329" y="371"/>
                </a:lnTo>
                <a:lnTo>
                  <a:pt x="1330" y="366"/>
                </a:lnTo>
                <a:lnTo>
                  <a:pt x="1329" y="359"/>
                </a:lnTo>
                <a:lnTo>
                  <a:pt x="1329" y="359"/>
                </a:lnTo>
                <a:lnTo>
                  <a:pt x="1325" y="355"/>
                </a:lnTo>
                <a:lnTo>
                  <a:pt x="1322" y="352"/>
                </a:lnTo>
                <a:lnTo>
                  <a:pt x="1322" y="352"/>
                </a:lnTo>
                <a:lnTo>
                  <a:pt x="1313" y="341"/>
                </a:lnTo>
                <a:lnTo>
                  <a:pt x="1308" y="329"/>
                </a:lnTo>
                <a:lnTo>
                  <a:pt x="1308" y="329"/>
                </a:lnTo>
                <a:lnTo>
                  <a:pt x="1304" y="315"/>
                </a:lnTo>
                <a:lnTo>
                  <a:pt x="1301" y="301"/>
                </a:lnTo>
                <a:lnTo>
                  <a:pt x="1301" y="272"/>
                </a:lnTo>
                <a:lnTo>
                  <a:pt x="1301" y="272"/>
                </a:lnTo>
                <a:lnTo>
                  <a:pt x="1301" y="275"/>
                </a:lnTo>
                <a:lnTo>
                  <a:pt x="1301" y="275"/>
                </a:lnTo>
                <a:lnTo>
                  <a:pt x="1301" y="249"/>
                </a:lnTo>
                <a:lnTo>
                  <a:pt x="1301" y="249"/>
                </a:lnTo>
                <a:lnTo>
                  <a:pt x="1299" y="244"/>
                </a:lnTo>
                <a:lnTo>
                  <a:pt x="1297" y="239"/>
                </a:lnTo>
                <a:lnTo>
                  <a:pt x="1292" y="228"/>
                </a:lnTo>
                <a:lnTo>
                  <a:pt x="1292" y="228"/>
                </a:lnTo>
                <a:lnTo>
                  <a:pt x="1289" y="218"/>
                </a:lnTo>
                <a:lnTo>
                  <a:pt x="1287" y="212"/>
                </a:lnTo>
                <a:lnTo>
                  <a:pt x="1285" y="207"/>
                </a:lnTo>
                <a:lnTo>
                  <a:pt x="1285" y="207"/>
                </a:lnTo>
                <a:lnTo>
                  <a:pt x="1285" y="185"/>
                </a:lnTo>
                <a:lnTo>
                  <a:pt x="1285" y="185"/>
                </a:lnTo>
                <a:lnTo>
                  <a:pt x="1285" y="151"/>
                </a:lnTo>
                <a:lnTo>
                  <a:pt x="1285" y="151"/>
                </a:lnTo>
                <a:lnTo>
                  <a:pt x="1287" y="146"/>
                </a:lnTo>
                <a:lnTo>
                  <a:pt x="1289" y="141"/>
                </a:lnTo>
                <a:lnTo>
                  <a:pt x="1294" y="131"/>
                </a:lnTo>
                <a:lnTo>
                  <a:pt x="1294" y="131"/>
                </a:lnTo>
                <a:lnTo>
                  <a:pt x="1299" y="120"/>
                </a:lnTo>
                <a:lnTo>
                  <a:pt x="1306" y="110"/>
                </a:lnTo>
                <a:lnTo>
                  <a:pt x="1311" y="99"/>
                </a:lnTo>
                <a:lnTo>
                  <a:pt x="1316" y="89"/>
                </a:lnTo>
                <a:lnTo>
                  <a:pt x="1316" y="89"/>
                </a:lnTo>
                <a:lnTo>
                  <a:pt x="1322" y="78"/>
                </a:lnTo>
                <a:lnTo>
                  <a:pt x="1330" y="70"/>
                </a:lnTo>
                <a:lnTo>
                  <a:pt x="1339" y="63"/>
                </a:lnTo>
                <a:lnTo>
                  <a:pt x="1349" y="57"/>
                </a:lnTo>
                <a:lnTo>
                  <a:pt x="1349" y="57"/>
                </a:lnTo>
                <a:lnTo>
                  <a:pt x="1358" y="54"/>
                </a:lnTo>
                <a:lnTo>
                  <a:pt x="1369" y="47"/>
                </a:lnTo>
                <a:lnTo>
                  <a:pt x="1369" y="47"/>
                </a:lnTo>
                <a:lnTo>
                  <a:pt x="1377" y="40"/>
                </a:lnTo>
                <a:lnTo>
                  <a:pt x="1388" y="33"/>
                </a:lnTo>
                <a:lnTo>
                  <a:pt x="1388" y="33"/>
                </a:lnTo>
                <a:lnTo>
                  <a:pt x="1407" y="23"/>
                </a:lnTo>
                <a:lnTo>
                  <a:pt x="1426" y="12"/>
                </a:lnTo>
                <a:lnTo>
                  <a:pt x="1447" y="5"/>
                </a:lnTo>
                <a:lnTo>
                  <a:pt x="1457" y="3"/>
                </a:lnTo>
                <a:lnTo>
                  <a:pt x="1468" y="2"/>
                </a:lnTo>
                <a:lnTo>
                  <a:pt x="1468" y="2"/>
                </a:lnTo>
                <a:lnTo>
                  <a:pt x="1517" y="0"/>
                </a:lnTo>
                <a:lnTo>
                  <a:pt x="1517" y="0"/>
                </a:lnTo>
                <a:lnTo>
                  <a:pt x="1527" y="2"/>
                </a:lnTo>
                <a:lnTo>
                  <a:pt x="1539" y="3"/>
                </a:lnTo>
                <a:lnTo>
                  <a:pt x="1539" y="3"/>
                </a:lnTo>
                <a:lnTo>
                  <a:pt x="1546" y="5"/>
                </a:lnTo>
                <a:lnTo>
                  <a:pt x="1555" y="7"/>
                </a:lnTo>
                <a:lnTo>
                  <a:pt x="1569" y="12"/>
                </a:lnTo>
                <a:lnTo>
                  <a:pt x="1569" y="12"/>
                </a:lnTo>
                <a:lnTo>
                  <a:pt x="1574" y="14"/>
                </a:lnTo>
                <a:lnTo>
                  <a:pt x="1578" y="16"/>
                </a:lnTo>
                <a:lnTo>
                  <a:pt x="1583" y="24"/>
                </a:lnTo>
                <a:lnTo>
                  <a:pt x="1588" y="33"/>
                </a:lnTo>
                <a:lnTo>
                  <a:pt x="1595" y="44"/>
                </a:lnTo>
                <a:lnTo>
                  <a:pt x="1595" y="44"/>
                </a:lnTo>
                <a:lnTo>
                  <a:pt x="1600" y="54"/>
                </a:lnTo>
                <a:lnTo>
                  <a:pt x="1602" y="64"/>
                </a:lnTo>
                <a:lnTo>
                  <a:pt x="1600" y="68"/>
                </a:lnTo>
                <a:lnTo>
                  <a:pt x="1598" y="73"/>
                </a:lnTo>
                <a:lnTo>
                  <a:pt x="1593" y="82"/>
                </a:lnTo>
                <a:lnTo>
                  <a:pt x="1593" y="82"/>
                </a:lnTo>
                <a:lnTo>
                  <a:pt x="1586" y="87"/>
                </a:lnTo>
                <a:lnTo>
                  <a:pt x="1585" y="87"/>
                </a:lnTo>
                <a:lnTo>
                  <a:pt x="1586" y="89"/>
                </a:lnTo>
                <a:lnTo>
                  <a:pt x="1586" y="89"/>
                </a:lnTo>
                <a:lnTo>
                  <a:pt x="1595" y="96"/>
                </a:lnTo>
                <a:lnTo>
                  <a:pt x="1605" y="106"/>
                </a:lnTo>
                <a:lnTo>
                  <a:pt x="1605" y="106"/>
                </a:lnTo>
                <a:lnTo>
                  <a:pt x="1619" y="125"/>
                </a:lnTo>
                <a:lnTo>
                  <a:pt x="1626" y="136"/>
                </a:lnTo>
                <a:lnTo>
                  <a:pt x="1632" y="146"/>
                </a:lnTo>
                <a:lnTo>
                  <a:pt x="1632" y="146"/>
                </a:lnTo>
                <a:lnTo>
                  <a:pt x="1635" y="157"/>
                </a:lnTo>
                <a:lnTo>
                  <a:pt x="1637" y="169"/>
                </a:lnTo>
                <a:lnTo>
                  <a:pt x="1640" y="192"/>
                </a:lnTo>
                <a:lnTo>
                  <a:pt x="1640" y="192"/>
                </a:lnTo>
                <a:lnTo>
                  <a:pt x="1644" y="202"/>
                </a:lnTo>
                <a:lnTo>
                  <a:pt x="1647" y="212"/>
                </a:lnTo>
                <a:lnTo>
                  <a:pt x="1652" y="223"/>
                </a:lnTo>
                <a:lnTo>
                  <a:pt x="1652" y="233"/>
                </a:lnTo>
                <a:lnTo>
                  <a:pt x="1652" y="233"/>
                </a:lnTo>
                <a:lnTo>
                  <a:pt x="1652" y="242"/>
                </a:lnTo>
                <a:lnTo>
                  <a:pt x="1649" y="251"/>
                </a:lnTo>
                <a:lnTo>
                  <a:pt x="1649" y="251"/>
                </a:lnTo>
                <a:lnTo>
                  <a:pt x="1647" y="256"/>
                </a:lnTo>
                <a:lnTo>
                  <a:pt x="1649" y="259"/>
                </a:lnTo>
                <a:lnTo>
                  <a:pt x="1651" y="268"/>
                </a:lnTo>
                <a:lnTo>
                  <a:pt x="1651" y="268"/>
                </a:lnTo>
                <a:lnTo>
                  <a:pt x="1654" y="286"/>
                </a:lnTo>
                <a:lnTo>
                  <a:pt x="1656" y="303"/>
                </a:lnTo>
                <a:lnTo>
                  <a:pt x="1656" y="303"/>
                </a:lnTo>
                <a:lnTo>
                  <a:pt x="1659" y="322"/>
                </a:lnTo>
                <a:lnTo>
                  <a:pt x="1659" y="333"/>
                </a:lnTo>
                <a:lnTo>
                  <a:pt x="1659" y="341"/>
                </a:lnTo>
                <a:lnTo>
                  <a:pt x="1659" y="341"/>
                </a:lnTo>
                <a:lnTo>
                  <a:pt x="1656" y="359"/>
                </a:lnTo>
                <a:lnTo>
                  <a:pt x="1652" y="374"/>
                </a:lnTo>
                <a:lnTo>
                  <a:pt x="1652" y="374"/>
                </a:lnTo>
                <a:lnTo>
                  <a:pt x="1632" y="453"/>
                </a:lnTo>
                <a:lnTo>
                  <a:pt x="1632" y="453"/>
                </a:lnTo>
                <a:lnTo>
                  <a:pt x="1628" y="461"/>
                </a:lnTo>
                <a:lnTo>
                  <a:pt x="1625" y="470"/>
                </a:lnTo>
                <a:lnTo>
                  <a:pt x="1619" y="477"/>
                </a:lnTo>
                <a:lnTo>
                  <a:pt x="1614" y="484"/>
                </a:lnTo>
                <a:lnTo>
                  <a:pt x="1609" y="489"/>
                </a:lnTo>
                <a:lnTo>
                  <a:pt x="1600" y="493"/>
                </a:lnTo>
                <a:lnTo>
                  <a:pt x="1593" y="496"/>
                </a:lnTo>
                <a:lnTo>
                  <a:pt x="1585" y="496"/>
                </a:lnTo>
                <a:lnTo>
                  <a:pt x="1585" y="496"/>
                </a:lnTo>
                <a:lnTo>
                  <a:pt x="1590" y="507"/>
                </a:lnTo>
                <a:lnTo>
                  <a:pt x="1598" y="517"/>
                </a:lnTo>
                <a:lnTo>
                  <a:pt x="1604" y="526"/>
                </a:lnTo>
                <a:lnTo>
                  <a:pt x="1611" y="538"/>
                </a:lnTo>
                <a:lnTo>
                  <a:pt x="1611" y="538"/>
                </a:lnTo>
                <a:lnTo>
                  <a:pt x="1614" y="548"/>
                </a:lnTo>
                <a:lnTo>
                  <a:pt x="1616" y="554"/>
                </a:lnTo>
                <a:lnTo>
                  <a:pt x="1616" y="559"/>
                </a:lnTo>
                <a:lnTo>
                  <a:pt x="1616" y="559"/>
                </a:lnTo>
                <a:lnTo>
                  <a:pt x="1616" y="564"/>
                </a:lnTo>
                <a:lnTo>
                  <a:pt x="1616" y="571"/>
                </a:lnTo>
                <a:lnTo>
                  <a:pt x="1618" y="576"/>
                </a:lnTo>
                <a:lnTo>
                  <a:pt x="1621" y="578"/>
                </a:lnTo>
                <a:lnTo>
                  <a:pt x="1623" y="578"/>
                </a:lnTo>
                <a:lnTo>
                  <a:pt x="1623" y="578"/>
                </a:lnTo>
                <a:lnTo>
                  <a:pt x="1628" y="578"/>
                </a:lnTo>
                <a:lnTo>
                  <a:pt x="1632" y="576"/>
                </a:lnTo>
                <a:lnTo>
                  <a:pt x="1635" y="576"/>
                </a:lnTo>
                <a:lnTo>
                  <a:pt x="1640" y="576"/>
                </a:lnTo>
                <a:lnTo>
                  <a:pt x="1640" y="576"/>
                </a:lnTo>
                <a:lnTo>
                  <a:pt x="1665" y="589"/>
                </a:lnTo>
                <a:lnTo>
                  <a:pt x="1665" y="589"/>
                </a:lnTo>
                <a:lnTo>
                  <a:pt x="1673" y="595"/>
                </a:lnTo>
                <a:lnTo>
                  <a:pt x="1679" y="599"/>
                </a:lnTo>
                <a:lnTo>
                  <a:pt x="1684" y="599"/>
                </a:lnTo>
                <a:lnTo>
                  <a:pt x="1684" y="599"/>
                </a:lnTo>
                <a:lnTo>
                  <a:pt x="1687" y="601"/>
                </a:lnTo>
                <a:lnTo>
                  <a:pt x="1692" y="602"/>
                </a:lnTo>
                <a:lnTo>
                  <a:pt x="1703" y="608"/>
                </a:lnTo>
                <a:lnTo>
                  <a:pt x="1703" y="608"/>
                </a:lnTo>
                <a:lnTo>
                  <a:pt x="1722" y="618"/>
                </a:lnTo>
                <a:lnTo>
                  <a:pt x="1731" y="625"/>
                </a:lnTo>
                <a:lnTo>
                  <a:pt x="1740" y="630"/>
                </a:lnTo>
                <a:lnTo>
                  <a:pt x="1740" y="630"/>
                </a:lnTo>
                <a:lnTo>
                  <a:pt x="1750" y="636"/>
                </a:lnTo>
                <a:lnTo>
                  <a:pt x="1760" y="641"/>
                </a:lnTo>
                <a:lnTo>
                  <a:pt x="1760" y="641"/>
                </a:lnTo>
                <a:lnTo>
                  <a:pt x="1769" y="646"/>
                </a:lnTo>
                <a:lnTo>
                  <a:pt x="1780" y="649"/>
                </a:lnTo>
                <a:lnTo>
                  <a:pt x="1780" y="649"/>
                </a:lnTo>
                <a:lnTo>
                  <a:pt x="1790" y="656"/>
                </a:lnTo>
                <a:lnTo>
                  <a:pt x="1799" y="665"/>
                </a:lnTo>
                <a:lnTo>
                  <a:pt x="1806" y="674"/>
                </a:lnTo>
                <a:lnTo>
                  <a:pt x="1814" y="684"/>
                </a:lnTo>
                <a:lnTo>
                  <a:pt x="1840" y="726"/>
                </a:lnTo>
                <a:lnTo>
                  <a:pt x="1840" y="726"/>
                </a:lnTo>
                <a:lnTo>
                  <a:pt x="1844" y="735"/>
                </a:lnTo>
                <a:lnTo>
                  <a:pt x="1847" y="743"/>
                </a:lnTo>
                <a:lnTo>
                  <a:pt x="1853" y="763"/>
                </a:lnTo>
                <a:lnTo>
                  <a:pt x="1853" y="763"/>
                </a:lnTo>
                <a:lnTo>
                  <a:pt x="1874" y="827"/>
                </a:lnTo>
                <a:lnTo>
                  <a:pt x="1874" y="827"/>
                </a:lnTo>
                <a:lnTo>
                  <a:pt x="1903" y="925"/>
                </a:lnTo>
                <a:lnTo>
                  <a:pt x="1903" y="925"/>
                </a:lnTo>
                <a:lnTo>
                  <a:pt x="1917" y="968"/>
                </a:lnTo>
                <a:lnTo>
                  <a:pt x="1929" y="1012"/>
                </a:lnTo>
                <a:lnTo>
                  <a:pt x="1929" y="1012"/>
                </a:lnTo>
                <a:lnTo>
                  <a:pt x="1936" y="1034"/>
                </a:lnTo>
                <a:lnTo>
                  <a:pt x="1938" y="1046"/>
                </a:lnTo>
                <a:lnTo>
                  <a:pt x="1940" y="1059"/>
                </a:lnTo>
                <a:lnTo>
                  <a:pt x="1940" y="1059"/>
                </a:lnTo>
                <a:lnTo>
                  <a:pt x="1941" y="1071"/>
                </a:lnTo>
                <a:lnTo>
                  <a:pt x="1945" y="1083"/>
                </a:lnTo>
                <a:lnTo>
                  <a:pt x="1955" y="1107"/>
                </a:lnTo>
                <a:lnTo>
                  <a:pt x="1955" y="1107"/>
                </a:lnTo>
                <a:lnTo>
                  <a:pt x="1959" y="1118"/>
                </a:lnTo>
                <a:lnTo>
                  <a:pt x="1962" y="1130"/>
                </a:lnTo>
                <a:lnTo>
                  <a:pt x="1966" y="1153"/>
                </a:lnTo>
                <a:lnTo>
                  <a:pt x="1969" y="1175"/>
                </a:lnTo>
                <a:lnTo>
                  <a:pt x="1973" y="1186"/>
                </a:lnTo>
                <a:lnTo>
                  <a:pt x="1976" y="1196"/>
                </a:lnTo>
                <a:lnTo>
                  <a:pt x="1976" y="1196"/>
                </a:lnTo>
                <a:lnTo>
                  <a:pt x="1990" y="1221"/>
                </a:lnTo>
                <a:lnTo>
                  <a:pt x="1997" y="1234"/>
                </a:lnTo>
                <a:lnTo>
                  <a:pt x="1999" y="1240"/>
                </a:lnTo>
                <a:lnTo>
                  <a:pt x="1999" y="1247"/>
                </a:lnTo>
                <a:lnTo>
                  <a:pt x="1999" y="1247"/>
                </a:lnTo>
                <a:lnTo>
                  <a:pt x="1997" y="1259"/>
                </a:lnTo>
                <a:lnTo>
                  <a:pt x="1994" y="1269"/>
                </a:lnTo>
                <a:lnTo>
                  <a:pt x="1985" y="1292"/>
                </a:lnTo>
                <a:lnTo>
                  <a:pt x="1985" y="1292"/>
                </a:lnTo>
                <a:lnTo>
                  <a:pt x="1982" y="1301"/>
                </a:lnTo>
                <a:lnTo>
                  <a:pt x="1976" y="1311"/>
                </a:lnTo>
                <a:lnTo>
                  <a:pt x="1969" y="1318"/>
                </a:lnTo>
                <a:lnTo>
                  <a:pt x="1961" y="1323"/>
                </a:lnTo>
                <a:lnTo>
                  <a:pt x="1961" y="1323"/>
                </a:lnTo>
                <a:lnTo>
                  <a:pt x="1908" y="1342"/>
                </a:lnTo>
                <a:lnTo>
                  <a:pt x="1908" y="1342"/>
                </a:lnTo>
                <a:lnTo>
                  <a:pt x="1900" y="1346"/>
                </a:lnTo>
                <a:lnTo>
                  <a:pt x="1889" y="1348"/>
                </a:lnTo>
                <a:lnTo>
                  <a:pt x="1889" y="1348"/>
                </a:lnTo>
                <a:lnTo>
                  <a:pt x="1886" y="1348"/>
                </a:lnTo>
                <a:lnTo>
                  <a:pt x="1881" y="1348"/>
                </a:lnTo>
                <a:lnTo>
                  <a:pt x="1881" y="1348"/>
                </a:lnTo>
                <a:lnTo>
                  <a:pt x="1877" y="1344"/>
                </a:lnTo>
                <a:lnTo>
                  <a:pt x="1874" y="1342"/>
                </a:lnTo>
                <a:lnTo>
                  <a:pt x="1874" y="1342"/>
                </a:lnTo>
                <a:lnTo>
                  <a:pt x="1846" y="1346"/>
                </a:lnTo>
                <a:lnTo>
                  <a:pt x="1846" y="1346"/>
                </a:lnTo>
                <a:lnTo>
                  <a:pt x="1835" y="1348"/>
                </a:lnTo>
                <a:lnTo>
                  <a:pt x="1832" y="1346"/>
                </a:lnTo>
                <a:lnTo>
                  <a:pt x="1828" y="1341"/>
                </a:lnTo>
                <a:lnTo>
                  <a:pt x="1828" y="1341"/>
                </a:lnTo>
                <a:lnTo>
                  <a:pt x="1814" y="1327"/>
                </a:lnTo>
                <a:lnTo>
                  <a:pt x="1809" y="1318"/>
                </a:lnTo>
                <a:lnTo>
                  <a:pt x="1806" y="1309"/>
                </a:lnTo>
                <a:lnTo>
                  <a:pt x="1806" y="1309"/>
                </a:lnTo>
                <a:lnTo>
                  <a:pt x="1804" y="1306"/>
                </a:lnTo>
                <a:lnTo>
                  <a:pt x="1799" y="1302"/>
                </a:lnTo>
                <a:lnTo>
                  <a:pt x="1790" y="1297"/>
                </a:lnTo>
                <a:lnTo>
                  <a:pt x="1790" y="1297"/>
                </a:lnTo>
                <a:lnTo>
                  <a:pt x="1773" y="1283"/>
                </a:lnTo>
                <a:lnTo>
                  <a:pt x="1773" y="1283"/>
                </a:lnTo>
                <a:lnTo>
                  <a:pt x="1767" y="1341"/>
                </a:lnTo>
                <a:lnTo>
                  <a:pt x="1767" y="1341"/>
                </a:lnTo>
                <a:lnTo>
                  <a:pt x="1767" y="1351"/>
                </a:lnTo>
                <a:lnTo>
                  <a:pt x="1767" y="1363"/>
                </a:lnTo>
                <a:lnTo>
                  <a:pt x="1773" y="1388"/>
                </a:lnTo>
                <a:lnTo>
                  <a:pt x="1773" y="1388"/>
                </a:lnTo>
                <a:lnTo>
                  <a:pt x="1774" y="1398"/>
                </a:lnTo>
                <a:lnTo>
                  <a:pt x="1780" y="1409"/>
                </a:lnTo>
                <a:lnTo>
                  <a:pt x="1788" y="1428"/>
                </a:lnTo>
                <a:lnTo>
                  <a:pt x="1788" y="1428"/>
                </a:lnTo>
                <a:lnTo>
                  <a:pt x="1793" y="1440"/>
                </a:lnTo>
                <a:lnTo>
                  <a:pt x="1797" y="1450"/>
                </a:lnTo>
                <a:lnTo>
                  <a:pt x="1799" y="1461"/>
                </a:lnTo>
                <a:lnTo>
                  <a:pt x="1799" y="1473"/>
                </a:lnTo>
                <a:lnTo>
                  <a:pt x="1799" y="1473"/>
                </a:lnTo>
                <a:lnTo>
                  <a:pt x="1792" y="1499"/>
                </a:lnTo>
                <a:lnTo>
                  <a:pt x="1792" y="1499"/>
                </a:lnTo>
                <a:lnTo>
                  <a:pt x="1790" y="1503"/>
                </a:lnTo>
                <a:lnTo>
                  <a:pt x="1788" y="1508"/>
                </a:lnTo>
                <a:lnTo>
                  <a:pt x="1785" y="1511"/>
                </a:lnTo>
                <a:lnTo>
                  <a:pt x="1783" y="1517"/>
                </a:lnTo>
                <a:lnTo>
                  <a:pt x="1783" y="1517"/>
                </a:lnTo>
                <a:lnTo>
                  <a:pt x="1780" y="1527"/>
                </a:lnTo>
                <a:lnTo>
                  <a:pt x="1778" y="1532"/>
                </a:lnTo>
                <a:lnTo>
                  <a:pt x="1778" y="1537"/>
                </a:lnTo>
                <a:lnTo>
                  <a:pt x="1778" y="1537"/>
                </a:lnTo>
                <a:lnTo>
                  <a:pt x="1783" y="1565"/>
                </a:lnTo>
                <a:lnTo>
                  <a:pt x="1783" y="1565"/>
                </a:lnTo>
                <a:lnTo>
                  <a:pt x="1788" y="1590"/>
                </a:lnTo>
                <a:lnTo>
                  <a:pt x="1795" y="1612"/>
                </a:lnTo>
                <a:lnTo>
                  <a:pt x="1811" y="1659"/>
                </a:lnTo>
                <a:lnTo>
                  <a:pt x="1811" y="1659"/>
                </a:lnTo>
                <a:lnTo>
                  <a:pt x="1820" y="1684"/>
                </a:lnTo>
                <a:lnTo>
                  <a:pt x="1827" y="1708"/>
                </a:lnTo>
                <a:lnTo>
                  <a:pt x="1827" y="1708"/>
                </a:lnTo>
                <a:lnTo>
                  <a:pt x="1828" y="1722"/>
                </a:lnTo>
                <a:lnTo>
                  <a:pt x="1827" y="1736"/>
                </a:lnTo>
                <a:lnTo>
                  <a:pt x="1821" y="1762"/>
                </a:lnTo>
                <a:lnTo>
                  <a:pt x="1821" y="1762"/>
                </a:lnTo>
                <a:lnTo>
                  <a:pt x="1813" y="1809"/>
                </a:lnTo>
                <a:lnTo>
                  <a:pt x="1813" y="1809"/>
                </a:lnTo>
                <a:lnTo>
                  <a:pt x="1809" y="1826"/>
                </a:lnTo>
                <a:lnTo>
                  <a:pt x="1806" y="1844"/>
                </a:lnTo>
                <a:lnTo>
                  <a:pt x="1806" y="1844"/>
                </a:lnTo>
                <a:lnTo>
                  <a:pt x="1795" y="1952"/>
                </a:lnTo>
                <a:lnTo>
                  <a:pt x="1790" y="2006"/>
                </a:lnTo>
                <a:lnTo>
                  <a:pt x="1783" y="2058"/>
                </a:lnTo>
                <a:lnTo>
                  <a:pt x="1783" y="2058"/>
                </a:lnTo>
                <a:lnTo>
                  <a:pt x="1769" y="2159"/>
                </a:lnTo>
                <a:lnTo>
                  <a:pt x="1755" y="2260"/>
                </a:lnTo>
                <a:lnTo>
                  <a:pt x="1755" y="2260"/>
                </a:lnTo>
                <a:lnTo>
                  <a:pt x="1743" y="2352"/>
                </a:lnTo>
                <a:lnTo>
                  <a:pt x="1733" y="2445"/>
                </a:lnTo>
                <a:lnTo>
                  <a:pt x="1733" y="2445"/>
                </a:lnTo>
                <a:lnTo>
                  <a:pt x="1710" y="2659"/>
                </a:lnTo>
                <a:lnTo>
                  <a:pt x="1701" y="2765"/>
                </a:lnTo>
                <a:lnTo>
                  <a:pt x="1694" y="2873"/>
                </a:lnTo>
                <a:lnTo>
                  <a:pt x="1694" y="2873"/>
                </a:lnTo>
                <a:lnTo>
                  <a:pt x="1691" y="2925"/>
                </a:lnTo>
                <a:lnTo>
                  <a:pt x="1691" y="2979"/>
                </a:lnTo>
                <a:lnTo>
                  <a:pt x="1691" y="2979"/>
                </a:lnTo>
                <a:lnTo>
                  <a:pt x="1692" y="3031"/>
                </a:lnTo>
                <a:lnTo>
                  <a:pt x="1692" y="3082"/>
                </a:lnTo>
                <a:lnTo>
                  <a:pt x="1692" y="3082"/>
                </a:lnTo>
                <a:lnTo>
                  <a:pt x="1692" y="3106"/>
                </a:lnTo>
                <a:lnTo>
                  <a:pt x="1691" y="3131"/>
                </a:lnTo>
                <a:lnTo>
                  <a:pt x="1691" y="3131"/>
                </a:lnTo>
                <a:lnTo>
                  <a:pt x="1689" y="3153"/>
                </a:lnTo>
                <a:lnTo>
                  <a:pt x="1687" y="3165"/>
                </a:lnTo>
                <a:lnTo>
                  <a:pt x="1682" y="3176"/>
                </a:lnTo>
                <a:lnTo>
                  <a:pt x="1682" y="3176"/>
                </a:lnTo>
                <a:lnTo>
                  <a:pt x="1680" y="3179"/>
                </a:lnTo>
                <a:lnTo>
                  <a:pt x="1680" y="3185"/>
                </a:lnTo>
                <a:lnTo>
                  <a:pt x="1682" y="3199"/>
                </a:lnTo>
                <a:lnTo>
                  <a:pt x="1691" y="3223"/>
                </a:lnTo>
                <a:lnTo>
                  <a:pt x="1691" y="3223"/>
                </a:lnTo>
                <a:lnTo>
                  <a:pt x="1694" y="3233"/>
                </a:lnTo>
                <a:lnTo>
                  <a:pt x="1699" y="3244"/>
                </a:lnTo>
                <a:lnTo>
                  <a:pt x="1706" y="3253"/>
                </a:lnTo>
                <a:lnTo>
                  <a:pt x="1715" y="3261"/>
                </a:lnTo>
                <a:lnTo>
                  <a:pt x="1715" y="3261"/>
                </a:lnTo>
                <a:lnTo>
                  <a:pt x="1733" y="3275"/>
                </a:lnTo>
                <a:lnTo>
                  <a:pt x="1750" y="3291"/>
                </a:lnTo>
                <a:lnTo>
                  <a:pt x="1757" y="3300"/>
                </a:lnTo>
                <a:lnTo>
                  <a:pt x="1766" y="3308"/>
                </a:lnTo>
                <a:lnTo>
                  <a:pt x="1771" y="3317"/>
                </a:lnTo>
                <a:lnTo>
                  <a:pt x="1774" y="3329"/>
                </a:lnTo>
                <a:lnTo>
                  <a:pt x="1774" y="3329"/>
                </a:lnTo>
                <a:lnTo>
                  <a:pt x="1778" y="3340"/>
                </a:lnTo>
                <a:lnTo>
                  <a:pt x="1780" y="3343"/>
                </a:lnTo>
                <a:lnTo>
                  <a:pt x="1781" y="3348"/>
                </a:lnTo>
                <a:lnTo>
                  <a:pt x="1781" y="3348"/>
                </a:lnTo>
                <a:lnTo>
                  <a:pt x="1783" y="3353"/>
                </a:lnTo>
                <a:lnTo>
                  <a:pt x="1785" y="3359"/>
                </a:lnTo>
                <a:lnTo>
                  <a:pt x="1783" y="3364"/>
                </a:lnTo>
                <a:lnTo>
                  <a:pt x="1780" y="3369"/>
                </a:lnTo>
                <a:lnTo>
                  <a:pt x="1780" y="3369"/>
                </a:lnTo>
                <a:lnTo>
                  <a:pt x="1776" y="3373"/>
                </a:lnTo>
                <a:lnTo>
                  <a:pt x="1773" y="3376"/>
                </a:lnTo>
                <a:lnTo>
                  <a:pt x="1762" y="3381"/>
                </a:lnTo>
                <a:lnTo>
                  <a:pt x="1740" y="3390"/>
                </a:lnTo>
                <a:lnTo>
                  <a:pt x="1740" y="3390"/>
                </a:lnTo>
                <a:lnTo>
                  <a:pt x="1729" y="3394"/>
                </a:lnTo>
                <a:lnTo>
                  <a:pt x="1719" y="3395"/>
                </a:lnTo>
                <a:lnTo>
                  <a:pt x="1706" y="3397"/>
                </a:lnTo>
                <a:lnTo>
                  <a:pt x="1696" y="3397"/>
                </a:lnTo>
                <a:lnTo>
                  <a:pt x="1673" y="3395"/>
                </a:lnTo>
                <a:lnTo>
                  <a:pt x="1652" y="3388"/>
                </a:lnTo>
                <a:lnTo>
                  <a:pt x="1630" y="3381"/>
                </a:lnTo>
                <a:lnTo>
                  <a:pt x="1609" y="3371"/>
                </a:lnTo>
                <a:lnTo>
                  <a:pt x="1569" y="3350"/>
                </a:lnTo>
                <a:lnTo>
                  <a:pt x="1569" y="3350"/>
                </a:lnTo>
                <a:lnTo>
                  <a:pt x="1538" y="3334"/>
                </a:lnTo>
                <a:lnTo>
                  <a:pt x="1538" y="3334"/>
                </a:lnTo>
                <a:lnTo>
                  <a:pt x="1541" y="3357"/>
                </a:lnTo>
                <a:lnTo>
                  <a:pt x="1543" y="3381"/>
                </a:lnTo>
                <a:lnTo>
                  <a:pt x="1543" y="3381"/>
                </a:lnTo>
                <a:lnTo>
                  <a:pt x="1541" y="3406"/>
                </a:lnTo>
                <a:lnTo>
                  <a:pt x="1539" y="3420"/>
                </a:lnTo>
                <a:lnTo>
                  <a:pt x="1538" y="3425"/>
                </a:lnTo>
                <a:lnTo>
                  <a:pt x="1534" y="3428"/>
                </a:lnTo>
                <a:lnTo>
                  <a:pt x="1534" y="3428"/>
                </a:lnTo>
                <a:lnTo>
                  <a:pt x="1532" y="3432"/>
                </a:lnTo>
                <a:lnTo>
                  <a:pt x="1531" y="3439"/>
                </a:lnTo>
                <a:lnTo>
                  <a:pt x="1529" y="3451"/>
                </a:lnTo>
                <a:lnTo>
                  <a:pt x="1529" y="3451"/>
                </a:lnTo>
                <a:lnTo>
                  <a:pt x="1531" y="3454"/>
                </a:lnTo>
                <a:lnTo>
                  <a:pt x="1534" y="3461"/>
                </a:lnTo>
                <a:lnTo>
                  <a:pt x="1539" y="3472"/>
                </a:lnTo>
                <a:lnTo>
                  <a:pt x="1539" y="3472"/>
                </a:lnTo>
                <a:lnTo>
                  <a:pt x="1548" y="3493"/>
                </a:lnTo>
                <a:lnTo>
                  <a:pt x="1553" y="3515"/>
                </a:lnTo>
                <a:lnTo>
                  <a:pt x="1553" y="3515"/>
                </a:lnTo>
                <a:lnTo>
                  <a:pt x="1555" y="3526"/>
                </a:lnTo>
                <a:lnTo>
                  <a:pt x="1555" y="3531"/>
                </a:lnTo>
                <a:lnTo>
                  <a:pt x="1553" y="3535"/>
                </a:lnTo>
                <a:lnTo>
                  <a:pt x="1553" y="3535"/>
                </a:lnTo>
                <a:lnTo>
                  <a:pt x="1527" y="3543"/>
                </a:lnTo>
                <a:lnTo>
                  <a:pt x="1527" y="3543"/>
                </a:lnTo>
                <a:lnTo>
                  <a:pt x="1480" y="3561"/>
                </a:lnTo>
                <a:lnTo>
                  <a:pt x="1480" y="3561"/>
                </a:lnTo>
                <a:lnTo>
                  <a:pt x="1459" y="3568"/>
                </a:lnTo>
                <a:lnTo>
                  <a:pt x="1450" y="3573"/>
                </a:lnTo>
                <a:lnTo>
                  <a:pt x="1442" y="3582"/>
                </a:lnTo>
                <a:lnTo>
                  <a:pt x="1442" y="3582"/>
                </a:lnTo>
                <a:lnTo>
                  <a:pt x="1437" y="3590"/>
                </a:lnTo>
                <a:lnTo>
                  <a:pt x="1431" y="3596"/>
                </a:lnTo>
                <a:lnTo>
                  <a:pt x="1428" y="3597"/>
                </a:lnTo>
                <a:lnTo>
                  <a:pt x="1428" y="3597"/>
                </a:lnTo>
                <a:lnTo>
                  <a:pt x="1405" y="3597"/>
                </a:lnTo>
                <a:lnTo>
                  <a:pt x="1405" y="3597"/>
                </a:lnTo>
                <a:lnTo>
                  <a:pt x="1379" y="3597"/>
                </a:lnTo>
                <a:lnTo>
                  <a:pt x="1365" y="3599"/>
                </a:lnTo>
                <a:lnTo>
                  <a:pt x="1353" y="3597"/>
                </a:lnTo>
                <a:lnTo>
                  <a:pt x="1353" y="3597"/>
                </a:lnTo>
                <a:lnTo>
                  <a:pt x="1348" y="3596"/>
                </a:lnTo>
                <a:lnTo>
                  <a:pt x="1342" y="3592"/>
                </a:lnTo>
                <a:lnTo>
                  <a:pt x="1337" y="3587"/>
                </a:lnTo>
                <a:lnTo>
                  <a:pt x="1329" y="3568"/>
                </a:lnTo>
                <a:lnTo>
                  <a:pt x="1329" y="3568"/>
                </a:lnTo>
                <a:lnTo>
                  <a:pt x="1315" y="3549"/>
                </a:lnTo>
                <a:lnTo>
                  <a:pt x="1301" y="3529"/>
                </a:lnTo>
                <a:lnTo>
                  <a:pt x="1289" y="3508"/>
                </a:lnTo>
                <a:lnTo>
                  <a:pt x="1276" y="3488"/>
                </a:lnTo>
                <a:lnTo>
                  <a:pt x="1276" y="3488"/>
                </a:lnTo>
                <a:lnTo>
                  <a:pt x="1252" y="3442"/>
                </a:lnTo>
                <a:lnTo>
                  <a:pt x="1252" y="3442"/>
                </a:lnTo>
                <a:lnTo>
                  <a:pt x="1248" y="3428"/>
                </a:lnTo>
                <a:lnTo>
                  <a:pt x="1245" y="3416"/>
                </a:lnTo>
                <a:lnTo>
                  <a:pt x="1242" y="3390"/>
                </a:lnTo>
                <a:lnTo>
                  <a:pt x="1242" y="3390"/>
                </a:lnTo>
                <a:lnTo>
                  <a:pt x="1236" y="3347"/>
                </a:lnTo>
                <a:lnTo>
                  <a:pt x="1233" y="3324"/>
                </a:lnTo>
                <a:lnTo>
                  <a:pt x="1229" y="3303"/>
                </a:lnTo>
                <a:lnTo>
                  <a:pt x="1229" y="3303"/>
                </a:lnTo>
                <a:lnTo>
                  <a:pt x="1205" y="3199"/>
                </a:lnTo>
                <a:lnTo>
                  <a:pt x="1194" y="3146"/>
                </a:lnTo>
                <a:lnTo>
                  <a:pt x="1188" y="3094"/>
                </a:lnTo>
                <a:lnTo>
                  <a:pt x="1188" y="3094"/>
                </a:lnTo>
                <a:lnTo>
                  <a:pt x="1184" y="3068"/>
                </a:lnTo>
                <a:lnTo>
                  <a:pt x="1184" y="3042"/>
                </a:lnTo>
                <a:lnTo>
                  <a:pt x="1184" y="2990"/>
                </a:lnTo>
                <a:lnTo>
                  <a:pt x="1184" y="2990"/>
                </a:lnTo>
                <a:lnTo>
                  <a:pt x="1186" y="2943"/>
                </a:lnTo>
                <a:lnTo>
                  <a:pt x="1189" y="2896"/>
                </a:lnTo>
                <a:lnTo>
                  <a:pt x="1189" y="2896"/>
                </a:lnTo>
                <a:lnTo>
                  <a:pt x="1193" y="2868"/>
                </a:lnTo>
                <a:lnTo>
                  <a:pt x="1198" y="2840"/>
                </a:lnTo>
                <a:lnTo>
                  <a:pt x="1198" y="2840"/>
                </a:lnTo>
                <a:lnTo>
                  <a:pt x="1200" y="2829"/>
                </a:lnTo>
                <a:lnTo>
                  <a:pt x="1201" y="2824"/>
                </a:lnTo>
                <a:lnTo>
                  <a:pt x="1201" y="2819"/>
                </a:lnTo>
                <a:lnTo>
                  <a:pt x="1201" y="2819"/>
                </a:lnTo>
                <a:lnTo>
                  <a:pt x="1193" y="2795"/>
                </a:lnTo>
                <a:lnTo>
                  <a:pt x="1193" y="2795"/>
                </a:lnTo>
                <a:lnTo>
                  <a:pt x="1188" y="2770"/>
                </a:lnTo>
                <a:lnTo>
                  <a:pt x="1184" y="2746"/>
                </a:lnTo>
                <a:lnTo>
                  <a:pt x="1184" y="2746"/>
                </a:lnTo>
                <a:lnTo>
                  <a:pt x="1184" y="2732"/>
                </a:lnTo>
                <a:lnTo>
                  <a:pt x="1184" y="2718"/>
                </a:lnTo>
                <a:lnTo>
                  <a:pt x="1184" y="2718"/>
                </a:lnTo>
                <a:lnTo>
                  <a:pt x="1184" y="2465"/>
                </a:lnTo>
                <a:lnTo>
                  <a:pt x="1184" y="2465"/>
                </a:lnTo>
                <a:lnTo>
                  <a:pt x="1182" y="2358"/>
                </a:lnTo>
                <a:lnTo>
                  <a:pt x="1182" y="2358"/>
                </a:lnTo>
                <a:lnTo>
                  <a:pt x="1182" y="2337"/>
                </a:lnTo>
                <a:lnTo>
                  <a:pt x="1181" y="2316"/>
                </a:lnTo>
                <a:lnTo>
                  <a:pt x="1175" y="2276"/>
                </a:lnTo>
                <a:lnTo>
                  <a:pt x="1175" y="2276"/>
                </a:lnTo>
                <a:lnTo>
                  <a:pt x="1172" y="2255"/>
                </a:lnTo>
                <a:lnTo>
                  <a:pt x="1168" y="2236"/>
                </a:lnTo>
                <a:lnTo>
                  <a:pt x="1168" y="2236"/>
                </a:lnTo>
                <a:lnTo>
                  <a:pt x="1161" y="2180"/>
                </a:lnTo>
                <a:lnTo>
                  <a:pt x="1161" y="2180"/>
                </a:lnTo>
                <a:lnTo>
                  <a:pt x="1158" y="2157"/>
                </a:lnTo>
                <a:lnTo>
                  <a:pt x="1156" y="2133"/>
                </a:lnTo>
                <a:lnTo>
                  <a:pt x="1156" y="2133"/>
                </a:lnTo>
                <a:lnTo>
                  <a:pt x="1156" y="2109"/>
                </a:lnTo>
                <a:lnTo>
                  <a:pt x="1156" y="2109"/>
                </a:lnTo>
                <a:lnTo>
                  <a:pt x="1158" y="2096"/>
                </a:lnTo>
                <a:lnTo>
                  <a:pt x="1160" y="2089"/>
                </a:lnTo>
                <a:lnTo>
                  <a:pt x="1160" y="2084"/>
                </a:lnTo>
                <a:lnTo>
                  <a:pt x="1160" y="2084"/>
                </a:lnTo>
                <a:lnTo>
                  <a:pt x="1147" y="2035"/>
                </a:lnTo>
                <a:lnTo>
                  <a:pt x="1144" y="2011"/>
                </a:lnTo>
                <a:lnTo>
                  <a:pt x="1141" y="1987"/>
                </a:lnTo>
                <a:lnTo>
                  <a:pt x="1141" y="1987"/>
                </a:lnTo>
                <a:lnTo>
                  <a:pt x="1139" y="1962"/>
                </a:lnTo>
                <a:lnTo>
                  <a:pt x="1139" y="1948"/>
                </a:lnTo>
                <a:lnTo>
                  <a:pt x="1141" y="1936"/>
                </a:lnTo>
                <a:lnTo>
                  <a:pt x="1141" y="1936"/>
                </a:lnTo>
                <a:lnTo>
                  <a:pt x="1142" y="1926"/>
                </a:lnTo>
                <a:lnTo>
                  <a:pt x="1144" y="1915"/>
                </a:lnTo>
                <a:lnTo>
                  <a:pt x="1144" y="1915"/>
                </a:lnTo>
                <a:lnTo>
                  <a:pt x="1141" y="1891"/>
                </a:lnTo>
                <a:lnTo>
                  <a:pt x="1141" y="1891"/>
                </a:lnTo>
                <a:lnTo>
                  <a:pt x="1139" y="1865"/>
                </a:lnTo>
                <a:lnTo>
                  <a:pt x="1139" y="1839"/>
                </a:lnTo>
                <a:lnTo>
                  <a:pt x="1139" y="1786"/>
                </a:lnTo>
                <a:lnTo>
                  <a:pt x="1139" y="1786"/>
                </a:lnTo>
                <a:lnTo>
                  <a:pt x="1142" y="1762"/>
                </a:lnTo>
                <a:lnTo>
                  <a:pt x="1144" y="1738"/>
                </a:lnTo>
                <a:lnTo>
                  <a:pt x="1144" y="1738"/>
                </a:lnTo>
                <a:lnTo>
                  <a:pt x="1146" y="1726"/>
                </a:lnTo>
                <a:lnTo>
                  <a:pt x="1149" y="1713"/>
                </a:lnTo>
                <a:lnTo>
                  <a:pt x="1151" y="1703"/>
                </a:lnTo>
                <a:lnTo>
                  <a:pt x="1153" y="1691"/>
                </a:lnTo>
                <a:lnTo>
                  <a:pt x="1153" y="1691"/>
                </a:lnTo>
                <a:lnTo>
                  <a:pt x="1158" y="1630"/>
                </a:lnTo>
                <a:lnTo>
                  <a:pt x="1158" y="1630"/>
                </a:lnTo>
                <a:lnTo>
                  <a:pt x="1160" y="1598"/>
                </a:lnTo>
                <a:lnTo>
                  <a:pt x="1163" y="1584"/>
                </a:lnTo>
                <a:lnTo>
                  <a:pt x="1167" y="1576"/>
                </a:lnTo>
                <a:lnTo>
                  <a:pt x="1170" y="1571"/>
                </a:lnTo>
                <a:lnTo>
                  <a:pt x="1170" y="1571"/>
                </a:lnTo>
                <a:lnTo>
                  <a:pt x="1172" y="1565"/>
                </a:lnTo>
                <a:lnTo>
                  <a:pt x="1170" y="1564"/>
                </a:lnTo>
                <a:lnTo>
                  <a:pt x="1170" y="1564"/>
                </a:lnTo>
                <a:lnTo>
                  <a:pt x="1153" y="1550"/>
                </a:lnTo>
                <a:lnTo>
                  <a:pt x="1153" y="1550"/>
                </a:lnTo>
                <a:lnTo>
                  <a:pt x="1139" y="1539"/>
                </a:lnTo>
                <a:lnTo>
                  <a:pt x="1139" y="1539"/>
                </a:lnTo>
                <a:lnTo>
                  <a:pt x="1137" y="1539"/>
                </a:lnTo>
                <a:lnTo>
                  <a:pt x="1135" y="1539"/>
                </a:lnTo>
                <a:lnTo>
                  <a:pt x="1130" y="1541"/>
                </a:lnTo>
                <a:lnTo>
                  <a:pt x="1130" y="1541"/>
                </a:lnTo>
                <a:lnTo>
                  <a:pt x="1114" y="1543"/>
                </a:lnTo>
                <a:lnTo>
                  <a:pt x="1107" y="1541"/>
                </a:lnTo>
                <a:lnTo>
                  <a:pt x="1100" y="1541"/>
                </a:lnTo>
                <a:lnTo>
                  <a:pt x="1100" y="1541"/>
                </a:lnTo>
                <a:lnTo>
                  <a:pt x="1095" y="1536"/>
                </a:lnTo>
                <a:lnTo>
                  <a:pt x="1092" y="1530"/>
                </a:lnTo>
                <a:lnTo>
                  <a:pt x="1087" y="1517"/>
                </a:lnTo>
                <a:lnTo>
                  <a:pt x="1087" y="1517"/>
                </a:lnTo>
                <a:lnTo>
                  <a:pt x="1081" y="1527"/>
                </a:lnTo>
                <a:lnTo>
                  <a:pt x="1080" y="1532"/>
                </a:lnTo>
                <a:lnTo>
                  <a:pt x="1081" y="1537"/>
                </a:lnTo>
                <a:lnTo>
                  <a:pt x="1081" y="1537"/>
                </a:lnTo>
                <a:lnTo>
                  <a:pt x="1085" y="1543"/>
                </a:lnTo>
                <a:lnTo>
                  <a:pt x="1087" y="1550"/>
                </a:lnTo>
                <a:lnTo>
                  <a:pt x="1087" y="1562"/>
                </a:lnTo>
                <a:lnTo>
                  <a:pt x="1087" y="1562"/>
                </a:lnTo>
                <a:lnTo>
                  <a:pt x="1085" y="1567"/>
                </a:lnTo>
                <a:lnTo>
                  <a:pt x="1083" y="1572"/>
                </a:lnTo>
                <a:lnTo>
                  <a:pt x="1081" y="1578"/>
                </a:lnTo>
                <a:lnTo>
                  <a:pt x="1078" y="1581"/>
                </a:lnTo>
                <a:lnTo>
                  <a:pt x="1069" y="1588"/>
                </a:lnTo>
                <a:lnTo>
                  <a:pt x="1060" y="1595"/>
                </a:lnTo>
                <a:lnTo>
                  <a:pt x="1060" y="1595"/>
                </a:lnTo>
                <a:lnTo>
                  <a:pt x="1052" y="1604"/>
                </a:lnTo>
                <a:lnTo>
                  <a:pt x="1048" y="1607"/>
                </a:lnTo>
                <a:lnTo>
                  <a:pt x="1045" y="1612"/>
                </a:lnTo>
                <a:lnTo>
                  <a:pt x="1045" y="1612"/>
                </a:lnTo>
                <a:lnTo>
                  <a:pt x="1045" y="1618"/>
                </a:lnTo>
                <a:lnTo>
                  <a:pt x="1046" y="1623"/>
                </a:lnTo>
                <a:lnTo>
                  <a:pt x="1050" y="1628"/>
                </a:lnTo>
                <a:lnTo>
                  <a:pt x="1052" y="1633"/>
                </a:lnTo>
                <a:lnTo>
                  <a:pt x="1052" y="1633"/>
                </a:lnTo>
                <a:lnTo>
                  <a:pt x="1057" y="1651"/>
                </a:lnTo>
                <a:lnTo>
                  <a:pt x="1059" y="1668"/>
                </a:lnTo>
                <a:lnTo>
                  <a:pt x="1059" y="1668"/>
                </a:lnTo>
                <a:lnTo>
                  <a:pt x="1066" y="1793"/>
                </a:lnTo>
                <a:lnTo>
                  <a:pt x="1066" y="1793"/>
                </a:lnTo>
                <a:lnTo>
                  <a:pt x="1069" y="1804"/>
                </a:lnTo>
                <a:lnTo>
                  <a:pt x="1073" y="1813"/>
                </a:lnTo>
                <a:lnTo>
                  <a:pt x="1081" y="1832"/>
                </a:lnTo>
                <a:lnTo>
                  <a:pt x="1081" y="1832"/>
                </a:lnTo>
                <a:lnTo>
                  <a:pt x="1085" y="1844"/>
                </a:lnTo>
                <a:lnTo>
                  <a:pt x="1087" y="1856"/>
                </a:lnTo>
                <a:lnTo>
                  <a:pt x="1088" y="1882"/>
                </a:lnTo>
                <a:lnTo>
                  <a:pt x="1088" y="1882"/>
                </a:lnTo>
                <a:lnTo>
                  <a:pt x="1088" y="1910"/>
                </a:lnTo>
                <a:lnTo>
                  <a:pt x="1090" y="1924"/>
                </a:lnTo>
                <a:lnTo>
                  <a:pt x="1094" y="1938"/>
                </a:lnTo>
                <a:lnTo>
                  <a:pt x="1094" y="1938"/>
                </a:lnTo>
                <a:lnTo>
                  <a:pt x="1095" y="1950"/>
                </a:lnTo>
                <a:lnTo>
                  <a:pt x="1095" y="1964"/>
                </a:lnTo>
                <a:lnTo>
                  <a:pt x="1094" y="1971"/>
                </a:lnTo>
                <a:lnTo>
                  <a:pt x="1092" y="1976"/>
                </a:lnTo>
                <a:lnTo>
                  <a:pt x="1088" y="1980"/>
                </a:lnTo>
                <a:lnTo>
                  <a:pt x="1083" y="1981"/>
                </a:lnTo>
                <a:lnTo>
                  <a:pt x="1083" y="1981"/>
                </a:lnTo>
                <a:lnTo>
                  <a:pt x="1088" y="1988"/>
                </a:lnTo>
                <a:lnTo>
                  <a:pt x="1090" y="1992"/>
                </a:lnTo>
                <a:lnTo>
                  <a:pt x="1090" y="1995"/>
                </a:lnTo>
                <a:lnTo>
                  <a:pt x="1088" y="1997"/>
                </a:lnTo>
                <a:lnTo>
                  <a:pt x="1087" y="2001"/>
                </a:lnTo>
                <a:lnTo>
                  <a:pt x="1080" y="2004"/>
                </a:lnTo>
                <a:lnTo>
                  <a:pt x="1080" y="2004"/>
                </a:lnTo>
                <a:lnTo>
                  <a:pt x="1083" y="2015"/>
                </a:lnTo>
                <a:lnTo>
                  <a:pt x="1083" y="2020"/>
                </a:lnTo>
                <a:lnTo>
                  <a:pt x="1081" y="2023"/>
                </a:lnTo>
                <a:lnTo>
                  <a:pt x="1080" y="2027"/>
                </a:lnTo>
                <a:lnTo>
                  <a:pt x="1076" y="2028"/>
                </a:lnTo>
                <a:lnTo>
                  <a:pt x="1066" y="2030"/>
                </a:lnTo>
                <a:lnTo>
                  <a:pt x="1066" y="2030"/>
                </a:lnTo>
                <a:lnTo>
                  <a:pt x="1060" y="2028"/>
                </a:lnTo>
                <a:lnTo>
                  <a:pt x="1057" y="2027"/>
                </a:lnTo>
                <a:lnTo>
                  <a:pt x="1048" y="2023"/>
                </a:lnTo>
                <a:lnTo>
                  <a:pt x="1048" y="2023"/>
                </a:lnTo>
                <a:lnTo>
                  <a:pt x="1017" y="2009"/>
                </a:lnTo>
                <a:lnTo>
                  <a:pt x="1017" y="2009"/>
                </a:lnTo>
                <a:lnTo>
                  <a:pt x="1013" y="2009"/>
                </a:lnTo>
                <a:lnTo>
                  <a:pt x="1010" y="2009"/>
                </a:lnTo>
                <a:lnTo>
                  <a:pt x="1001" y="2011"/>
                </a:lnTo>
                <a:lnTo>
                  <a:pt x="996" y="2011"/>
                </a:lnTo>
                <a:lnTo>
                  <a:pt x="993" y="2009"/>
                </a:lnTo>
                <a:lnTo>
                  <a:pt x="989" y="2008"/>
                </a:lnTo>
                <a:lnTo>
                  <a:pt x="986" y="2004"/>
                </a:lnTo>
                <a:lnTo>
                  <a:pt x="986" y="2004"/>
                </a:lnTo>
                <a:lnTo>
                  <a:pt x="963" y="1957"/>
                </a:lnTo>
                <a:lnTo>
                  <a:pt x="963" y="1957"/>
                </a:lnTo>
                <a:lnTo>
                  <a:pt x="940" y="1908"/>
                </a:lnTo>
                <a:lnTo>
                  <a:pt x="940" y="1908"/>
                </a:lnTo>
                <a:lnTo>
                  <a:pt x="937" y="1896"/>
                </a:lnTo>
                <a:lnTo>
                  <a:pt x="935" y="1886"/>
                </a:lnTo>
                <a:lnTo>
                  <a:pt x="935" y="1861"/>
                </a:lnTo>
                <a:lnTo>
                  <a:pt x="935" y="1861"/>
                </a:lnTo>
                <a:lnTo>
                  <a:pt x="937" y="1849"/>
                </a:lnTo>
                <a:lnTo>
                  <a:pt x="937" y="1839"/>
                </a:lnTo>
                <a:lnTo>
                  <a:pt x="937" y="1839"/>
                </a:lnTo>
                <a:lnTo>
                  <a:pt x="935" y="1821"/>
                </a:lnTo>
                <a:lnTo>
                  <a:pt x="935" y="1821"/>
                </a:lnTo>
                <a:lnTo>
                  <a:pt x="935" y="1818"/>
                </a:lnTo>
                <a:lnTo>
                  <a:pt x="930" y="1816"/>
                </a:lnTo>
                <a:lnTo>
                  <a:pt x="930" y="1816"/>
                </a:lnTo>
                <a:lnTo>
                  <a:pt x="926" y="1814"/>
                </a:lnTo>
                <a:lnTo>
                  <a:pt x="925" y="1809"/>
                </a:lnTo>
                <a:lnTo>
                  <a:pt x="925" y="1804"/>
                </a:lnTo>
                <a:lnTo>
                  <a:pt x="925" y="1797"/>
                </a:lnTo>
                <a:lnTo>
                  <a:pt x="928" y="1773"/>
                </a:lnTo>
                <a:lnTo>
                  <a:pt x="928" y="1773"/>
                </a:lnTo>
                <a:lnTo>
                  <a:pt x="926" y="1748"/>
                </a:lnTo>
                <a:lnTo>
                  <a:pt x="925" y="1726"/>
                </a:lnTo>
                <a:lnTo>
                  <a:pt x="925" y="1726"/>
                </a:lnTo>
                <a:lnTo>
                  <a:pt x="919" y="1699"/>
                </a:lnTo>
                <a:lnTo>
                  <a:pt x="919" y="1699"/>
                </a:lnTo>
                <a:lnTo>
                  <a:pt x="914" y="1689"/>
                </a:lnTo>
                <a:lnTo>
                  <a:pt x="912" y="1684"/>
                </a:lnTo>
                <a:lnTo>
                  <a:pt x="912" y="1678"/>
                </a:lnTo>
                <a:lnTo>
                  <a:pt x="912" y="1678"/>
                </a:lnTo>
                <a:lnTo>
                  <a:pt x="916" y="1654"/>
                </a:lnTo>
                <a:lnTo>
                  <a:pt x="918" y="1642"/>
                </a:lnTo>
                <a:lnTo>
                  <a:pt x="923" y="1630"/>
                </a:lnTo>
                <a:lnTo>
                  <a:pt x="923" y="1630"/>
                </a:lnTo>
                <a:lnTo>
                  <a:pt x="925" y="1628"/>
                </a:lnTo>
                <a:lnTo>
                  <a:pt x="923" y="1623"/>
                </a:lnTo>
                <a:lnTo>
                  <a:pt x="918" y="1609"/>
                </a:lnTo>
                <a:lnTo>
                  <a:pt x="909" y="1586"/>
                </a:lnTo>
                <a:lnTo>
                  <a:pt x="909" y="1586"/>
                </a:lnTo>
                <a:lnTo>
                  <a:pt x="904" y="1564"/>
                </a:lnTo>
                <a:lnTo>
                  <a:pt x="897" y="1541"/>
                </a:lnTo>
                <a:lnTo>
                  <a:pt x="897" y="1541"/>
                </a:lnTo>
                <a:lnTo>
                  <a:pt x="892" y="1518"/>
                </a:lnTo>
                <a:lnTo>
                  <a:pt x="892" y="1518"/>
                </a:lnTo>
                <a:lnTo>
                  <a:pt x="888" y="1504"/>
                </a:lnTo>
                <a:lnTo>
                  <a:pt x="886" y="1497"/>
                </a:lnTo>
                <a:lnTo>
                  <a:pt x="886" y="1490"/>
                </a:lnTo>
                <a:lnTo>
                  <a:pt x="886" y="1490"/>
                </a:lnTo>
                <a:lnTo>
                  <a:pt x="909" y="1443"/>
                </a:lnTo>
                <a:lnTo>
                  <a:pt x="909" y="1443"/>
                </a:lnTo>
                <a:lnTo>
                  <a:pt x="914" y="1433"/>
                </a:lnTo>
                <a:lnTo>
                  <a:pt x="919" y="1424"/>
                </a:lnTo>
                <a:lnTo>
                  <a:pt x="919" y="1424"/>
                </a:lnTo>
                <a:lnTo>
                  <a:pt x="921" y="1419"/>
                </a:lnTo>
                <a:lnTo>
                  <a:pt x="921" y="1414"/>
                </a:lnTo>
                <a:lnTo>
                  <a:pt x="921" y="1402"/>
                </a:lnTo>
                <a:lnTo>
                  <a:pt x="921" y="1402"/>
                </a:lnTo>
                <a:lnTo>
                  <a:pt x="921" y="1389"/>
                </a:lnTo>
                <a:lnTo>
                  <a:pt x="921" y="1384"/>
                </a:lnTo>
                <a:lnTo>
                  <a:pt x="925" y="1381"/>
                </a:lnTo>
                <a:lnTo>
                  <a:pt x="925" y="1381"/>
                </a:lnTo>
                <a:lnTo>
                  <a:pt x="925" y="1379"/>
                </a:lnTo>
                <a:lnTo>
                  <a:pt x="926" y="1377"/>
                </a:lnTo>
                <a:lnTo>
                  <a:pt x="925" y="1370"/>
                </a:lnTo>
                <a:lnTo>
                  <a:pt x="923" y="1360"/>
                </a:lnTo>
                <a:lnTo>
                  <a:pt x="923" y="1360"/>
                </a:lnTo>
                <a:lnTo>
                  <a:pt x="918" y="1335"/>
                </a:lnTo>
                <a:lnTo>
                  <a:pt x="918" y="1323"/>
                </a:lnTo>
                <a:lnTo>
                  <a:pt x="918" y="1311"/>
                </a:lnTo>
                <a:lnTo>
                  <a:pt x="918" y="1311"/>
                </a:lnTo>
                <a:lnTo>
                  <a:pt x="921" y="1288"/>
                </a:lnTo>
                <a:lnTo>
                  <a:pt x="928" y="1264"/>
                </a:lnTo>
                <a:lnTo>
                  <a:pt x="937" y="1241"/>
                </a:lnTo>
                <a:lnTo>
                  <a:pt x="944" y="1217"/>
                </a:lnTo>
                <a:lnTo>
                  <a:pt x="944" y="1217"/>
                </a:lnTo>
                <a:lnTo>
                  <a:pt x="951" y="1193"/>
                </a:lnTo>
                <a:lnTo>
                  <a:pt x="951" y="1193"/>
                </a:lnTo>
                <a:lnTo>
                  <a:pt x="952" y="1187"/>
                </a:lnTo>
                <a:lnTo>
                  <a:pt x="952" y="1182"/>
                </a:lnTo>
                <a:lnTo>
                  <a:pt x="951" y="1172"/>
                </a:lnTo>
                <a:lnTo>
                  <a:pt x="951" y="1172"/>
                </a:lnTo>
                <a:lnTo>
                  <a:pt x="956" y="1123"/>
                </a:lnTo>
                <a:lnTo>
                  <a:pt x="956" y="1123"/>
                </a:lnTo>
                <a:lnTo>
                  <a:pt x="958" y="1099"/>
                </a:lnTo>
                <a:lnTo>
                  <a:pt x="961" y="1074"/>
                </a:lnTo>
                <a:lnTo>
                  <a:pt x="961" y="1074"/>
                </a:lnTo>
                <a:lnTo>
                  <a:pt x="968" y="1052"/>
                </a:lnTo>
                <a:lnTo>
                  <a:pt x="975" y="1029"/>
                </a:lnTo>
                <a:lnTo>
                  <a:pt x="975" y="1029"/>
                </a:lnTo>
                <a:lnTo>
                  <a:pt x="993" y="928"/>
                </a:lnTo>
                <a:lnTo>
                  <a:pt x="1001" y="879"/>
                </a:lnTo>
                <a:lnTo>
                  <a:pt x="1012" y="829"/>
                </a:lnTo>
                <a:lnTo>
                  <a:pt x="1012" y="829"/>
                </a:lnTo>
                <a:lnTo>
                  <a:pt x="1026" y="778"/>
                </a:lnTo>
                <a:lnTo>
                  <a:pt x="1033" y="752"/>
                </a:lnTo>
                <a:lnTo>
                  <a:pt x="1041" y="728"/>
                </a:lnTo>
                <a:lnTo>
                  <a:pt x="1041" y="728"/>
                </a:lnTo>
                <a:lnTo>
                  <a:pt x="1052" y="707"/>
                </a:lnTo>
                <a:lnTo>
                  <a:pt x="1064" y="688"/>
                </a:lnTo>
                <a:lnTo>
                  <a:pt x="1080" y="672"/>
                </a:lnTo>
                <a:lnTo>
                  <a:pt x="1095" y="656"/>
                </a:lnTo>
                <a:lnTo>
                  <a:pt x="1095" y="656"/>
                </a:lnTo>
                <a:lnTo>
                  <a:pt x="1113" y="644"/>
                </a:lnTo>
                <a:lnTo>
                  <a:pt x="1130" y="636"/>
                </a:lnTo>
                <a:lnTo>
                  <a:pt x="1130" y="636"/>
                </a:lnTo>
                <a:lnTo>
                  <a:pt x="1151" y="627"/>
                </a:lnTo>
                <a:lnTo>
                  <a:pt x="1161" y="623"/>
                </a:lnTo>
                <a:lnTo>
                  <a:pt x="1170" y="616"/>
                </a:lnTo>
                <a:lnTo>
                  <a:pt x="1170" y="616"/>
                </a:lnTo>
                <a:lnTo>
                  <a:pt x="1188" y="604"/>
                </a:lnTo>
                <a:lnTo>
                  <a:pt x="1207" y="592"/>
                </a:lnTo>
                <a:lnTo>
                  <a:pt x="1207" y="592"/>
                </a:lnTo>
                <a:lnTo>
                  <a:pt x="1214" y="587"/>
                </a:lnTo>
                <a:lnTo>
                  <a:pt x="1222" y="583"/>
                </a:lnTo>
                <a:lnTo>
                  <a:pt x="1240" y="576"/>
                </a:lnTo>
                <a:lnTo>
                  <a:pt x="1240" y="576"/>
                </a:lnTo>
                <a:lnTo>
                  <a:pt x="1261" y="564"/>
                </a:lnTo>
                <a:lnTo>
                  <a:pt x="1283" y="554"/>
                </a:lnTo>
                <a:lnTo>
                  <a:pt x="1283" y="554"/>
                </a:lnTo>
                <a:lnTo>
                  <a:pt x="1299" y="547"/>
                </a:lnTo>
                <a:lnTo>
                  <a:pt x="1306" y="543"/>
                </a:lnTo>
                <a:lnTo>
                  <a:pt x="1311" y="535"/>
                </a:lnTo>
                <a:lnTo>
                  <a:pt x="1311" y="535"/>
                </a:lnTo>
                <a:lnTo>
                  <a:pt x="1322" y="510"/>
                </a:lnTo>
                <a:lnTo>
                  <a:pt x="1330" y="486"/>
                </a:lnTo>
                <a:lnTo>
                  <a:pt x="1330" y="486"/>
                </a:lnTo>
                <a:lnTo>
                  <a:pt x="1336" y="477"/>
                </a:lnTo>
                <a:lnTo>
                  <a:pt x="1342" y="470"/>
                </a:lnTo>
                <a:lnTo>
                  <a:pt x="1351" y="465"/>
                </a:lnTo>
                <a:lnTo>
                  <a:pt x="1360" y="461"/>
                </a:lnTo>
                <a:lnTo>
                  <a:pt x="1360" y="461"/>
                </a:lnTo>
                <a:close/>
                <a:moveTo>
                  <a:pt x="0" y="1379"/>
                </a:moveTo>
                <a:lnTo>
                  <a:pt x="0" y="1379"/>
                </a:lnTo>
                <a:lnTo>
                  <a:pt x="0" y="1379"/>
                </a:lnTo>
                <a:lnTo>
                  <a:pt x="0" y="1379"/>
                </a:lnTo>
                <a:close/>
                <a:moveTo>
                  <a:pt x="1024" y="1896"/>
                </a:moveTo>
                <a:lnTo>
                  <a:pt x="1024" y="1896"/>
                </a:lnTo>
                <a:lnTo>
                  <a:pt x="1010" y="1910"/>
                </a:lnTo>
                <a:lnTo>
                  <a:pt x="1010" y="1910"/>
                </a:lnTo>
                <a:lnTo>
                  <a:pt x="1008" y="1915"/>
                </a:lnTo>
                <a:lnTo>
                  <a:pt x="1006" y="1919"/>
                </a:lnTo>
                <a:lnTo>
                  <a:pt x="1006" y="1929"/>
                </a:lnTo>
                <a:lnTo>
                  <a:pt x="1006" y="1929"/>
                </a:lnTo>
                <a:lnTo>
                  <a:pt x="1006" y="1934"/>
                </a:lnTo>
                <a:lnTo>
                  <a:pt x="1010" y="1936"/>
                </a:lnTo>
                <a:lnTo>
                  <a:pt x="1019" y="1934"/>
                </a:lnTo>
                <a:lnTo>
                  <a:pt x="1019" y="1934"/>
                </a:lnTo>
                <a:lnTo>
                  <a:pt x="1024" y="1936"/>
                </a:lnTo>
                <a:lnTo>
                  <a:pt x="1027" y="1940"/>
                </a:lnTo>
                <a:lnTo>
                  <a:pt x="1034" y="1947"/>
                </a:lnTo>
                <a:lnTo>
                  <a:pt x="1034" y="1947"/>
                </a:lnTo>
                <a:lnTo>
                  <a:pt x="1034" y="1917"/>
                </a:lnTo>
                <a:lnTo>
                  <a:pt x="1034" y="1917"/>
                </a:lnTo>
                <a:lnTo>
                  <a:pt x="1033" y="1912"/>
                </a:lnTo>
                <a:lnTo>
                  <a:pt x="1031" y="1907"/>
                </a:lnTo>
                <a:lnTo>
                  <a:pt x="1024" y="1896"/>
                </a:lnTo>
                <a:lnTo>
                  <a:pt x="1024" y="1896"/>
                </a:lnTo>
                <a:close/>
                <a:moveTo>
                  <a:pt x="1464" y="2086"/>
                </a:moveTo>
                <a:lnTo>
                  <a:pt x="1464" y="2086"/>
                </a:lnTo>
                <a:lnTo>
                  <a:pt x="1463" y="2082"/>
                </a:lnTo>
                <a:lnTo>
                  <a:pt x="1461" y="2082"/>
                </a:lnTo>
                <a:lnTo>
                  <a:pt x="1459" y="2089"/>
                </a:lnTo>
                <a:lnTo>
                  <a:pt x="1456" y="2107"/>
                </a:lnTo>
                <a:lnTo>
                  <a:pt x="1456" y="2107"/>
                </a:lnTo>
                <a:lnTo>
                  <a:pt x="1450" y="2176"/>
                </a:lnTo>
                <a:lnTo>
                  <a:pt x="1450" y="2176"/>
                </a:lnTo>
                <a:lnTo>
                  <a:pt x="1447" y="2223"/>
                </a:lnTo>
                <a:lnTo>
                  <a:pt x="1447" y="2269"/>
                </a:lnTo>
                <a:lnTo>
                  <a:pt x="1447" y="2269"/>
                </a:lnTo>
                <a:lnTo>
                  <a:pt x="1449" y="2293"/>
                </a:lnTo>
                <a:lnTo>
                  <a:pt x="1447" y="2316"/>
                </a:lnTo>
                <a:lnTo>
                  <a:pt x="1447" y="2316"/>
                </a:lnTo>
                <a:lnTo>
                  <a:pt x="1445" y="2328"/>
                </a:lnTo>
                <a:lnTo>
                  <a:pt x="1443" y="2340"/>
                </a:lnTo>
                <a:lnTo>
                  <a:pt x="1440" y="2352"/>
                </a:lnTo>
                <a:lnTo>
                  <a:pt x="1438" y="2366"/>
                </a:lnTo>
                <a:lnTo>
                  <a:pt x="1438" y="2366"/>
                </a:lnTo>
                <a:lnTo>
                  <a:pt x="1437" y="2391"/>
                </a:lnTo>
                <a:lnTo>
                  <a:pt x="1433" y="2417"/>
                </a:lnTo>
                <a:lnTo>
                  <a:pt x="1433" y="2417"/>
                </a:lnTo>
                <a:lnTo>
                  <a:pt x="1430" y="2438"/>
                </a:lnTo>
                <a:lnTo>
                  <a:pt x="1426" y="2460"/>
                </a:lnTo>
                <a:lnTo>
                  <a:pt x="1426" y="2460"/>
                </a:lnTo>
                <a:lnTo>
                  <a:pt x="1423" y="2488"/>
                </a:lnTo>
                <a:lnTo>
                  <a:pt x="1419" y="2516"/>
                </a:lnTo>
                <a:lnTo>
                  <a:pt x="1419" y="2516"/>
                </a:lnTo>
                <a:lnTo>
                  <a:pt x="1416" y="2528"/>
                </a:lnTo>
                <a:lnTo>
                  <a:pt x="1414" y="2539"/>
                </a:lnTo>
                <a:lnTo>
                  <a:pt x="1414" y="2539"/>
                </a:lnTo>
                <a:lnTo>
                  <a:pt x="1409" y="2551"/>
                </a:lnTo>
                <a:lnTo>
                  <a:pt x="1405" y="2563"/>
                </a:lnTo>
                <a:lnTo>
                  <a:pt x="1405" y="2563"/>
                </a:lnTo>
                <a:lnTo>
                  <a:pt x="1409" y="2560"/>
                </a:lnTo>
                <a:lnTo>
                  <a:pt x="1410" y="2556"/>
                </a:lnTo>
                <a:lnTo>
                  <a:pt x="1410" y="2556"/>
                </a:lnTo>
                <a:lnTo>
                  <a:pt x="1405" y="2608"/>
                </a:lnTo>
                <a:lnTo>
                  <a:pt x="1405" y="2608"/>
                </a:lnTo>
                <a:lnTo>
                  <a:pt x="1407" y="2617"/>
                </a:lnTo>
                <a:lnTo>
                  <a:pt x="1409" y="2626"/>
                </a:lnTo>
                <a:lnTo>
                  <a:pt x="1412" y="2643"/>
                </a:lnTo>
                <a:lnTo>
                  <a:pt x="1412" y="2643"/>
                </a:lnTo>
                <a:lnTo>
                  <a:pt x="1435" y="2767"/>
                </a:lnTo>
                <a:lnTo>
                  <a:pt x="1435" y="2767"/>
                </a:lnTo>
                <a:lnTo>
                  <a:pt x="1438" y="2789"/>
                </a:lnTo>
                <a:lnTo>
                  <a:pt x="1442" y="2812"/>
                </a:lnTo>
                <a:lnTo>
                  <a:pt x="1445" y="2857"/>
                </a:lnTo>
                <a:lnTo>
                  <a:pt x="1445" y="2857"/>
                </a:lnTo>
                <a:lnTo>
                  <a:pt x="1457" y="2963"/>
                </a:lnTo>
                <a:lnTo>
                  <a:pt x="1457" y="2963"/>
                </a:lnTo>
                <a:lnTo>
                  <a:pt x="1464" y="2918"/>
                </a:lnTo>
                <a:lnTo>
                  <a:pt x="1468" y="2896"/>
                </a:lnTo>
                <a:lnTo>
                  <a:pt x="1473" y="2873"/>
                </a:lnTo>
                <a:lnTo>
                  <a:pt x="1473" y="2873"/>
                </a:lnTo>
                <a:lnTo>
                  <a:pt x="1477" y="2864"/>
                </a:lnTo>
                <a:lnTo>
                  <a:pt x="1480" y="2854"/>
                </a:lnTo>
                <a:lnTo>
                  <a:pt x="1480" y="2854"/>
                </a:lnTo>
                <a:lnTo>
                  <a:pt x="1480" y="2838"/>
                </a:lnTo>
                <a:lnTo>
                  <a:pt x="1480" y="2838"/>
                </a:lnTo>
                <a:lnTo>
                  <a:pt x="1480" y="2772"/>
                </a:lnTo>
                <a:lnTo>
                  <a:pt x="1480" y="2772"/>
                </a:lnTo>
                <a:lnTo>
                  <a:pt x="1482" y="2728"/>
                </a:lnTo>
                <a:lnTo>
                  <a:pt x="1484" y="2683"/>
                </a:lnTo>
                <a:lnTo>
                  <a:pt x="1484" y="2683"/>
                </a:lnTo>
                <a:lnTo>
                  <a:pt x="1487" y="2641"/>
                </a:lnTo>
                <a:lnTo>
                  <a:pt x="1487" y="2641"/>
                </a:lnTo>
                <a:lnTo>
                  <a:pt x="1492" y="2619"/>
                </a:lnTo>
                <a:lnTo>
                  <a:pt x="1492" y="2619"/>
                </a:lnTo>
                <a:lnTo>
                  <a:pt x="1494" y="2613"/>
                </a:lnTo>
                <a:lnTo>
                  <a:pt x="1497" y="2610"/>
                </a:lnTo>
                <a:lnTo>
                  <a:pt x="1506" y="2605"/>
                </a:lnTo>
                <a:lnTo>
                  <a:pt x="1506" y="2605"/>
                </a:lnTo>
                <a:lnTo>
                  <a:pt x="1501" y="2603"/>
                </a:lnTo>
                <a:lnTo>
                  <a:pt x="1496" y="2601"/>
                </a:lnTo>
                <a:lnTo>
                  <a:pt x="1492" y="2600"/>
                </a:lnTo>
                <a:lnTo>
                  <a:pt x="1489" y="2594"/>
                </a:lnTo>
                <a:lnTo>
                  <a:pt x="1485" y="2586"/>
                </a:lnTo>
                <a:lnTo>
                  <a:pt x="1484" y="2573"/>
                </a:lnTo>
                <a:lnTo>
                  <a:pt x="1484" y="2560"/>
                </a:lnTo>
                <a:lnTo>
                  <a:pt x="1485" y="2547"/>
                </a:lnTo>
                <a:lnTo>
                  <a:pt x="1489" y="2526"/>
                </a:lnTo>
                <a:lnTo>
                  <a:pt x="1489" y="2526"/>
                </a:lnTo>
                <a:lnTo>
                  <a:pt x="1494" y="2516"/>
                </a:lnTo>
                <a:lnTo>
                  <a:pt x="1496" y="2511"/>
                </a:lnTo>
                <a:lnTo>
                  <a:pt x="1496" y="2507"/>
                </a:lnTo>
                <a:lnTo>
                  <a:pt x="1496" y="2507"/>
                </a:lnTo>
                <a:lnTo>
                  <a:pt x="1484" y="2483"/>
                </a:lnTo>
                <a:lnTo>
                  <a:pt x="1484" y="2483"/>
                </a:lnTo>
                <a:lnTo>
                  <a:pt x="1480" y="2471"/>
                </a:lnTo>
                <a:lnTo>
                  <a:pt x="1477" y="2460"/>
                </a:lnTo>
                <a:lnTo>
                  <a:pt x="1471" y="2436"/>
                </a:lnTo>
                <a:lnTo>
                  <a:pt x="1471" y="2436"/>
                </a:lnTo>
                <a:lnTo>
                  <a:pt x="1471" y="2424"/>
                </a:lnTo>
                <a:lnTo>
                  <a:pt x="1471" y="2412"/>
                </a:lnTo>
                <a:lnTo>
                  <a:pt x="1473" y="2387"/>
                </a:lnTo>
                <a:lnTo>
                  <a:pt x="1473" y="2387"/>
                </a:lnTo>
                <a:lnTo>
                  <a:pt x="1475" y="2378"/>
                </a:lnTo>
                <a:lnTo>
                  <a:pt x="1478" y="2368"/>
                </a:lnTo>
                <a:lnTo>
                  <a:pt x="1478" y="2368"/>
                </a:lnTo>
                <a:lnTo>
                  <a:pt x="1477" y="2335"/>
                </a:lnTo>
                <a:lnTo>
                  <a:pt x="1477" y="2335"/>
                </a:lnTo>
                <a:lnTo>
                  <a:pt x="1473" y="2288"/>
                </a:lnTo>
                <a:lnTo>
                  <a:pt x="1470" y="2241"/>
                </a:lnTo>
                <a:lnTo>
                  <a:pt x="1470" y="2241"/>
                </a:lnTo>
                <a:lnTo>
                  <a:pt x="1470" y="2222"/>
                </a:lnTo>
                <a:lnTo>
                  <a:pt x="1470" y="2204"/>
                </a:lnTo>
                <a:lnTo>
                  <a:pt x="1470" y="2204"/>
                </a:lnTo>
                <a:lnTo>
                  <a:pt x="1471" y="2197"/>
                </a:lnTo>
                <a:lnTo>
                  <a:pt x="1475" y="2190"/>
                </a:lnTo>
                <a:lnTo>
                  <a:pt x="1477" y="2183"/>
                </a:lnTo>
                <a:lnTo>
                  <a:pt x="1477" y="2176"/>
                </a:lnTo>
                <a:lnTo>
                  <a:pt x="1477" y="2176"/>
                </a:lnTo>
                <a:lnTo>
                  <a:pt x="1464" y="2086"/>
                </a:lnTo>
                <a:lnTo>
                  <a:pt x="1464" y="2086"/>
                </a:lnTo>
                <a:close/>
              </a:path>
            </a:pathLst>
          </a:custGeom>
          <a:gradFill>
            <a:gsLst>
              <a:gs pos="2000">
                <a:srgbClr val="5D96E4"/>
              </a:gs>
              <a:gs pos="99000">
                <a:srgbClr val="0375B1"/>
              </a:gs>
            </a:gsLst>
            <a:lin ang="17640000" scaled="0"/>
          </a:gradFill>
          <a:ln w="9525">
            <a:noFill/>
          </a:ln>
        </p:spPr>
        <p:txBody>
          <a:bodyPr/>
          <a:p>
            <a:endParaRPr lang="en-US" altLang="x-none" baseline="-25000" dirty="0">
              <a:ea typeface="MS PGothic" panose="020B0600070205080204" pitchFamily="7" charset="-128"/>
            </a:endParaRPr>
          </a:p>
        </p:txBody>
      </p:sp>
      <p:sp>
        <p:nvSpPr>
          <p:cNvPr id="6147" name="Freeform 11"/>
          <p:cNvSpPr/>
          <p:nvPr/>
        </p:nvSpPr>
        <p:spPr>
          <a:xfrm>
            <a:off x="6745605" y="962025"/>
            <a:ext cx="1555750" cy="3351530"/>
          </a:xfrm>
          <a:custGeom>
            <a:avLst/>
            <a:gdLst>
              <a:gd name="txL" fmla="*/ 0 w 1046"/>
              <a:gd name="txT" fmla="*/ 0 h 2253"/>
              <a:gd name="txR" fmla="*/ 1046 w 1046"/>
              <a:gd name="txB" fmla="*/ 2253 h 2253"/>
            </a:gdLst>
            <a:ahLst/>
            <a:cxnLst>
              <a:cxn ang="0">
                <a:pos x="586" y="165"/>
              </a:cxn>
              <a:cxn ang="0">
                <a:pos x="545" y="45"/>
              </a:cxn>
              <a:cxn ang="0">
                <a:pos x="424" y="0"/>
              </a:cxn>
              <a:cxn ang="0">
                <a:pos x="316" y="16"/>
              </a:cxn>
              <a:cxn ang="0">
                <a:pos x="266" y="87"/>
              </a:cxn>
              <a:cxn ang="0">
                <a:pos x="259" y="143"/>
              </a:cxn>
              <a:cxn ang="0">
                <a:pos x="235" y="254"/>
              </a:cxn>
              <a:cxn ang="0">
                <a:pos x="268" y="287"/>
              </a:cxn>
              <a:cxn ang="0">
                <a:pos x="290" y="317"/>
              </a:cxn>
              <a:cxn ang="0">
                <a:pos x="287" y="345"/>
              </a:cxn>
              <a:cxn ang="0">
                <a:pos x="323" y="393"/>
              </a:cxn>
              <a:cxn ang="0">
                <a:pos x="388" y="432"/>
              </a:cxn>
              <a:cxn ang="0">
                <a:pos x="370" y="451"/>
              </a:cxn>
              <a:cxn ang="0">
                <a:pos x="343" y="576"/>
              </a:cxn>
              <a:cxn ang="0">
                <a:pos x="327" y="757"/>
              </a:cxn>
              <a:cxn ang="0">
                <a:pos x="337" y="963"/>
              </a:cxn>
              <a:cxn ang="0">
                <a:pos x="341" y="1090"/>
              </a:cxn>
              <a:cxn ang="0">
                <a:pos x="242" y="1140"/>
              </a:cxn>
              <a:cxn ang="0">
                <a:pos x="160" y="1189"/>
              </a:cxn>
              <a:cxn ang="0">
                <a:pos x="127" y="1243"/>
              </a:cxn>
              <a:cxn ang="0">
                <a:pos x="139" y="1281"/>
              </a:cxn>
              <a:cxn ang="0">
                <a:pos x="191" y="1323"/>
              </a:cxn>
              <a:cxn ang="0">
                <a:pos x="226" y="1332"/>
              </a:cxn>
              <a:cxn ang="0">
                <a:pos x="285" y="1294"/>
              </a:cxn>
              <a:cxn ang="0">
                <a:pos x="343" y="1226"/>
              </a:cxn>
              <a:cxn ang="0">
                <a:pos x="336" y="1281"/>
              </a:cxn>
              <a:cxn ang="0">
                <a:pos x="320" y="1384"/>
              </a:cxn>
              <a:cxn ang="0">
                <a:pos x="299" y="1506"/>
              </a:cxn>
              <a:cxn ang="0">
                <a:pos x="275" y="1657"/>
              </a:cxn>
              <a:cxn ang="0">
                <a:pos x="247" y="1861"/>
              </a:cxn>
              <a:cxn ang="0">
                <a:pos x="207" y="2044"/>
              </a:cxn>
              <a:cxn ang="0">
                <a:pos x="163" y="2063"/>
              </a:cxn>
              <a:cxn ang="0">
                <a:pos x="130" y="2126"/>
              </a:cxn>
              <a:cxn ang="0">
                <a:pos x="40" y="2138"/>
              </a:cxn>
              <a:cxn ang="0">
                <a:pos x="17" y="2222"/>
              </a:cxn>
              <a:cxn ang="0">
                <a:pos x="170" y="2246"/>
              </a:cxn>
              <a:cxn ang="0">
                <a:pos x="303" y="2244"/>
              </a:cxn>
              <a:cxn ang="0">
                <a:pos x="365" y="2145"/>
              </a:cxn>
              <a:cxn ang="0">
                <a:pos x="386" y="2011"/>
              </a:cxn>
              <a:cxn ang="0">
                <a:pos x="458" y="1748"/>
              </a:cxn>
              <a:cxn ang="0">
                <a:pos x="576" y="1438"/>
              </a:cxn>
              <a:cxn ang="0">
                <a:pos x="642" y="1532"/>
              </a:cxn>
              <a:cxn ang="0">
                <a:pos x="693" y="1619"/>
              </a:cxn>
              <a:cxn ang="0">
                <a:pos x="755" y="1748"/>
              </a:cxn>
              <a:cxn ang="0">
                <a:pos x="814" y="1812"/>
              </a:cxn>
              <a:cxn ang="0">
                <a:pos x="865" y="1952"/>
              </a:cxn>
              <a:cxn ang="0">
                <a:pos x="875" y="2020"/>
              </a:cxn>
              <a:cxn ang="0">
                <a:pos x="801" y="2119"/>
              </a:cxn>
              <a:cxn ang="0">
                <a:pos x="877" y="2175"/>
              </a:cxn>
              <a:cxn ang="0">
                <a:pos x="1004" y="2074"/>
              </a:cxn>
              <a:cxn ang="0">
                <a:pos x="1046" y="1988"/>
              </a:cxn>
              <a:cxn ang="0">
                <a:pos x="1004" y="1849"/>
              </a:cxn>
              <a:cxn ang="0">
                <a:pos x="926" y="1628"/>
              </a:cxn>
              <a:cxn ang="0">
                <a:pos x="849" y="1496"/>
              </a:cxn>
              <a:cxn ang="0">
                <a:pos x="832" y="1401"/>
              </a:cxn>
              <a:cxn ang="0">
                <a:pos x="823" y="1304"/>
              </a:cxn>
              <a:cxn ang="0">
                <a:pos x="842" y="1264"/>
              </a:cxn>
              <a:cxn ang="0">
                <a:pos x="806" y="1062"/>
              </a:cxn>
              <a:cxn ang="0">
                <a:pos x="781" y="991"/>
              </a:cxn>
              <a:cxn ang="0">
                <a:pos x="773" y="757"/>
              </a:cxn>
              <a:cxn ang="0">
                <a:pos x="754" y="555"/>
              </a:cxn>
              <a:cxn ang="0">
                <a:pos x="642" y="390"/>
              </a:cxn>
              <a:cxn ang="0">
                <a:pos x="588" y="345"/>
              </a:cxn>
            </a:cxnLst>
            <a:rect l="txL" t="txT" r="txR" b="txB"/>
            <a:pathLst>
              <a:path w="1046" h="2253">
                <a:moveTo>
                  <a:pt x="583" y="310"/>
                </a:moveTo>
                <a:lnTo>
                  <a:pt x="583" y="310"/>
                </a:lnTo>
                <a:lnTo>
                  <a:pt x="586" y="306"/>
                </a:lnTo>
                <a:lnTo>
                  <a:pt x="586" y="299"/>
                </a:lnTo>
                <a:lnTo>
                  <a:pt x="586" y="280"/>
                </a:lnTo>
                <a:lnTo>
                  <a:pt x="583" y="249"/>
                </a:lnTo>
                <a:lnTo>
                  <a:pt x="583" y="249"/>
                </a:lnTo>
                <a:lnTo>
                  <a:pt x="586" y="214"/>
                </a:lnTo>
                <a:lnTo>
                  <a:pt x="586" y="198"/>
                </a:lnTo>
                <a:lnTo>
                  <a:pt x="588" y="181"/>
                </a:lnTo>
                <a:lnTo>
                  <a:pt x="588" y="181"/>
                </a:lnTo>
                <a:lnTo>
                  <a:pt x="586" y="165"/>
                </a:lnTo>
                <a:lnTo>
                  <a:pt x="583" y="151"/>
                </a:lnTo>
                <a:lnTo>
                  <a:pt x="579" y="136"/>
                </a:lnTo>
                <a:lnTo>
                  <a:pt x="576" y="122"/>
                </a:lnTo>
                <a:lnTo>
                  <a:pt x="576" y="122"/>
                </a:lnTo>
                <a:lnTo>
                  <a:pt x="571" y="82"/>
                </a:lnTo>
                <a:lnTo>
                  <a:pt x="571" y="82"/>
                </a:lnTo>
                <a:lnTo>
                  <a:pt x="567" y="68"/>
                </a:lnTo>
                <a:lnTo>
                  <a:pt x="564" y="61"/>
                </a:lnTo>
                <a:lnTo>
                  <a:pt x="559" y="57"/>
                </a:lnTo>
                <a:lnTo>
                  <a:pt x="559" y="57"/>
                </a:lnTo>
                <a:lnTo>
                  <a:pt x="552" y="52"/>
                </a:lnTo>
                <a:lnTo>
                  <a:pt x="545" y="45"/>
                </a:lnTo>
                <a:lnTo>
                  <a:pt x="532" y="33"/>
                </a:lnTo>
                <a:lnTo>
                  <a:pt x="532" y="33"/>
                </a:lnTo>
                <a:lnTo>
                  <a:pt x="520" y="22"/>
                </a:lnTo>
                <a:lnTo>
                  <a:pt x="508" y="14"/>
                </a:lnTo>
                <a:lnTo>
                  <a:pt x="508" y="14"/>
                </a:lnTo>
                <a:lnTo>
                  <a:pt x="501" y="9"/>
                </a:lnTo>
                <a:lnTo>
                  <a:pt x="492" y="7"/>
                </a:lnTo>
                <a:lnTo>
                  <a:pt x="475" y="2"/>
                </a:lnTo>
                <a:lnTo>
                  <a:pt x="458" y="0"/>
                </a:lnTo>
                <a:lnTo>
                  <a:pt x="440" y="0"/>
                </a:lnTo>
                <a:lnTo>
                  <a:pt x="440" y="0"/>
                </a:lnTo>
                <a:lnTo>
                  <a:pt x="424" y="0"/>
                </a:lnTo>
                <a:lnTo>
                  <a:pt x="411" y="0"/>
                </a:lnTo>
                <a:lnTo>
                  <a:pt x="379" y="5"/>
                </a:lnTo>
                <a:lnTo>
                  <a:pt x="379" y="5"/>
                </a:lnTo>
                <a:lnTo>
                  <a:pt x="364" y="5"/>
                </a:lnTo>
                <a:lnTo>
                  <a:pt x="350" y="10"/>
                </a:lnTo>
                <a:lnTo>
                  <a:pt x="350" y="10"/>
                </a:lnTo>
                <a:lnTo>
                  <a:pt x="341" y="14"/>
                </a:lnTo>
                <a:lnTo>
                  <a:pt x="334" y="16"/>
                </a:lnTo>
                <a:lnTo>
                  <a:pt x="334" y="16"/>
                </a:lnTo>
                <a:lnTo>
                  <a:pt x="325" y="16"/>
                </a:lnTo>
                <a:lnTo>
                  <a:pt x="316" y="16"/>
                </a:lnTo>
                <a:lnTo>
                  <a:pt x="316" y="16"/>
                </a:lnTo>
                <a:lnTo>
                  <a:pt x="308" y="19"/>
                </a:lnTo>
                <a:lnTo>
                  <a:pt x="301" y="22"/>
                </a:lnTo>
                <a:lnTo>
                  <a:pt x="287" y="33"/>
                </a:lnTo>
                <a:lnTo>
                  <a:pt x="287" y="33"/>
                </a:lnTo>
                <a:lnTo>
                  <a:pt x="282" y="38"/>
                </a:lnTo>
                <a:lnTo>
                  <a:pt x="280" y="43"/>
                </a:lnTo>
                <a:lnTo>
                  <a:pt x="278" y="49"/>
                </a:lnTo>
                <a:lnTo>
                  <a:pt x="275" y="56"/>
                </a:lnTo>
                <a:lnTo>
                  <a:pt x="275" y="56"/>
                </a:lnTo>
                <a:lnTo>
                  <a:pt x="268" y="71"/>
                </a:lnTo>
                <a:lnTo>
                  <a:pt x="266" y="78"/>
                </a:lnTo>
                <a:lnTo>
                  <a:pt x="266" y="87"/>
                </a:lnTo>
                <a:lnTo>
                  <a:pt x="266" y="87"/>
                </a:lnTo>
                <a:lnTo>
                  <a:pt x="266" y="92"/>
                </a:lnTo>
                <a:lnTo>
                  <a:pt x="268" y="94"/>
                </a:lnTo>
                <a:lnTo>
                  <a:pt x="273" y="99"/>
                </a:lnTo>
                <a:lnTo>
                  <a:pt x="273" y="99"/>
                </a:lnTo>
                <a:lnTo>
                  <a:pt x="273" y="101"/>
                </a:lnTo>
                <a:lnTo>
                  <a:pt x="271" y="104"/>
                </a:lnTo>
                <a:lnTo>
                  <a:pt x="268" y="111"/>
                </a:lnTo>
                <a:lnTo>
                  <a:pt x="268" y="111"/>
                </a:lnTo>
                <a:lnTo>
                  <a:pt x="263" y="127"/>
                </a:lnTo>
                <a:lnTo>
                  <a:pt x="259" y="143"/>
                </a:lnTo>
                <a:lnTo>
                  <a:pt x="259" y="143"/>
                </a:lnTo>
                <a:lnTo>
                  <a:pt x="259" y="160"/>
                </a:lnTo>
                <a:lnTo>
                  <a:pt x="259" y="177"/>
                </a:lnTo>
                <a:lnTo>
                  <a:pt x="259" y="177"/>
                </a:lnTo>
                <a:lnTo>
                  <a:pt x="261" y="193"/>
                </a:lnTo>
                <a:lnTo>
                  <a:pt x="261" y="200"/>
                </a:lnTo>
                <a:lnTo>
                  <a:pt x="257" y="205"/>
                </a:lnTo>
                <a:lnTo>
                  <a:pt x="257" y="205"/>
                </a:lnTo>
                <a:lnTo>
                  <a:pt x="252" y="214"/>
                </a:lnTo>
                <a:lnTo>
                  <a:pt x="247" y="223"/>
                </a:lnTo>
                <a:lnTo>
                  <a:pt x="240" y="240"/>
                </a:lnTo>
                <a:lnTo>
                  <a:pt x="240" y="240"/>
                </a:lnTo>
                <a:lnTo>
                  <a:pt x="235" y="254"/>
                </a:lnTo>
                <a:lnTo>
                  <a:pt x="233" y="263"/>
                </a:lnTo>
                <a:lnTo>
                  <a:pt x="235" y="270"/>
                </a:lnTo>
                <a:lnTo>
                  <a:pt x="235" y="270"/>
                </a:lnTo>
                <a:lnTo>
                  <a:pt x="235" y="273"/>
                </a:lnTo>
                <a:lnTo>
                  <a:pt x="238" y="275"/>
                </a:lnTo>
                <a:lnTo>
                  <a:pt x="243" y="278"/>
                </a:lnTo>
                <a:lnTo>
                  <a:pt x="250" y="280"/>
                </a:lnTo>
                <a:lnTo>
                  <a:pt x="257" y="282"/>
                </a:lnTo>
                <a:lnTo>
                  <a:pt x="257" y="282"/>
                </a:lnTo>
                <a:lnTo>
                  <a:pt x="268" y="284"/>
                </a:lnTo>
                <a:lnTo>
                  <a:pt x="268" y="284"/>
                </a:lnTo>
                <a:lnTo>
                  <a:pt x="268" y="287"/>
                </a:lnTo>
                <a:lnTo>
                  <a:pt x="268" y="291"/>
                </a:lnTo>
                <a:lnTo>
                  <a:pt x="268" y="291"/>
                </a:lnTo>
                <a:lnTo>
                  <a:pt x="264" y="299"/>
                </a:lnTo>
                <a:lnTo>
                  <a:pt x="263" y="306"/>
                </a:lnTo>
                <a:lnTo>
                  <a:pt x="263" y="306"/>
                </a:lnTo>
                <a:lnTo>
                  <a:pt x="264" y="310"/>
                </a:lnTo>
                <a:lnTo>
                  <a:pt x="266" y="312"/>
                </a:lnTo>
                <a:lnTo>
                  <a:pt x="269" y="313"/>
                </a:lnTo>
                <a:lnTo>
                  <a:pt x="273" y="313"/>
                </a:lnTo>
                <a:lnTo>
                  <a:pt x="273" y="313"/>
                </a:lnTo>
                <a:lnTo>
                  <a:pt x="282" y="313"/>
                </a:lnTo>
                <a:lnTo>
                  <a:pt x="290" y="317"/>
                </a:lnTo>
                <a:lnTo>
                  <a:pt x="290" y="317"/>
                </a:lnTo>
                <a:lnTo>
                  <a:pt x="287" y="320"/>
                </a:lnTo>
                <a:lnTo>
                  <a:pt x="282" y="325"/>
                </a:lnTo>
                <a:lnTo>
                  <a:pt x="280" y="331"/>
                </a:lnTo>
                <a:lnTo>
                  <a:pt x="280" y="332"/>
                </a:lnTo>
                <a:lnTo>
                  <a:pt x="280" y="336"/>
                </a:lnTo>
                <a:lnTo>
                  <a:pt x="280" y="336"/>
                </a:lnTo>
                <a:lnTo>
                  <a:pt x="282" y="339"/>
                </a:lnTo>
                <a:lnTo>
                  <a:pt x="285" y="341"/>
                </a:lnTo>
                <a:lnTo>
                  <a:pt x="287" y="343"/>
                </a:lnTo>
                <a:lnTo>
                  <a:pt x="287" y="345"/>
                </a:lnTo>
                <a:lnTo>
                  <a:pt x="287" y="345"/>
                </a:lnTo>
                <a:lnTo>
                  <a:pt x="285" y="353"/>
                </a:lnTo>
                <a:lnTo>
                  <a:pt x="283" y="360"/>
                </a:lnTo>
                <a:lnTo>
                  <a:pt x="283" y="360"/>
                </a:lnTo>
                <a:lnTo>
                  <a:pt x="285" y="367"/>
                </a:lnTo>
                <a:lnTo>
                  <a:pt x="287" y="372"/>
                </a:lnTo>
                <a:lnTo>
                  <a:pt x="290" y="378"/>
                </a:lnTo>
                <a:lnTo>
                  <a:pt x="296" y="383"/>
                </a:lnTo>
                <a:lnTo>
                  <a:pt x="296" y="383"/>
                </a:lnTo>
                <a:lnTo>
                  <a:pt x="303" y="388"/>
                </a:lnTo>
                <a:lnTo>
                  <a:pt x="310" y="390"/>
                </a:lnTo>
                <a:lnTo>
                  <a:pt x="323" y="393"/>
                </a:lnTo>
                <a:lnTo>
                  <a:pt x="323" y="393"/>
                </a:lnTo>
                <a:lnTo>
                  <a:pt x="337" y="395"/>
                </a:lnTo>
                <a:lnTo>
                  <a:pt x="344" y="397"/>
                </a:lnTo>
                <a:lnTo>
                  <a:pt x="351" y="399"/>
                </a:lnTo>
                <a:lnTo>
                  <a:pt x="351" y="399"/>
                </a:lnTo>
                <a:lnTo>
                  <a:pt x="365" y="406"/>
                </a:lnTo>
                <a:lnTo>
                  <a:pt x="376" y="416"/>
                </a:lnTo>
                <a:lnTo>
                  <a:pt x="376" y="416"/>
                </a:lnTo>
                <a:lnTo>
                  <a:pt x="383" y="421"/>
                </a:lnTo>
                <a:lnTo>
                  <a:pt x="386" y="426"/>
                </a:lnTo>
                <a:lnTo>
                  <a:pt x="386" y="426"/>
                </a:lnTo>
                <a:lnTo>
                  <a:pt x="388" y="428"/>
                </a:lnTo>
                <a:lnTo>
                  <a:pt x="388" y="432"/>
                </a:lnTo>
                <a:lnTo>
                  <a:pt x="388" y="432"/>
                </a:lnTo>
                <a:lnTo>
                  <a:pt x="381" y="437"/>
                </a:lnTo>
                <a:lnTo>
                  <a:pt x="381" y="437"/>
                </a:lnTo>
                <a:lnTo>
                  <a:pt x="379" y="439"/>
                </a:lnTo>
                <a:lnTo>
                  <a:pt x="379" y="442"/>
                </a:lnTo>
                <a:lnTo>
                  <a:pt x="379" y="447"/>
                </a:lnTo>
                <a:lnTo>
                  <a:pt x="379" y="447"/>
                </a:lnTo>
                <a:lnTo>
                  <a:pt x="379" y="451"/>
                </a:lnTo>
                <a:lnTo>
                  <a:pt x="377" y="453"/>
                </a:lnTo>
                <a:lnTo>
                  <a:pt x="374" y="453"/>
                </a:lnTo>
                <a:lnTo>
                  <a:pt x="370" y="451"/>
                </a:lnTo>
                <a:lnTo>
                  <a:pt x="370" y="451"/>
                </a:lnTo>
                <a:lnTo>
                  <a:pt x="364" y="482"/>
                </a:lnTo>
                <a:lnTo>
                  <a:pt x="353" y="513"/>
                </a:lnTo>
                <a:lnTo>
                  <a:pt x="353" y="513"/>
                </a:lnTo>
                <a:lnTo>
                  <a:pt x="350" y="529"/>
                </a:lnTo>
                <a:lnTo>
                  <a:pt x="348" y="536"/>
                </a:lnTo>
                <a:lnTo>
                  <a:pt x="350" y="543"/>
                </a:lnTo>
                <a:lnTo>
                  <a:pt x="350" y="543"/>
                </a:lnTo>
                <a:lnTo>
                  <a:pt x="348" y="550"/>
                </a:lnTo>
                <a:lnTo>
                  <a:pt x="346" y="557"/>
                </a:lnTo>
                <a:lnTo>
                  <a:pt x="346" y="557"/>
                </a:lnTo>
                <a:lnTo>
                  <a:pt x="343" y="576"/>
                </a:lnTo>
                <a:lnTo>
                  <a:pt x="343" y="576"/>
                </a:lnTo>
                <a:lnTo>
                  <a:pt x="337" y="604"/>
                </a:lnTo>
                <a:lnTo>
                  <a:pt x="334" y="634"/>
                </a:lnTo>
                <a:lnTo>
                  <a:pt x="334" y="634"/>
                </a:lnTo>
                <a:lnTo>
                  <a:pt x="327" y="682"/>
                </a:lnTo>
                <a:lnTo>
                  <a:pt x="327" y="682"/>
                </a:lnTo>
                <a:lnTo>
                  <a:pt x="323" y="695"/>
                </a:lnTo>
                <a:lnTo>
                  <a:pt x="322" y="708"/>
                </a:lnTo>
                <a:lnTo>
                  <a:pt x="322" y="708"/>
                </a:lnTo>
                <a:lnTo>
                  <a:pt x="322" y="733"/>
                </a:lnTo>
                <a:lnTo>
                  <a:pt x="323" y="747"/>
                </a:lnTo>
                <a:lnTo>
                  <a:pt x="327" y="757"/>
                </a:lnTo>
                <a:lnTo>
                  <a:pt x="327" y="757"/>
                </a:lnTo>
                <a:lnTo>
                  <a:pt x="325" y="756"/>
                </a:lnTo>
                <a:lnTo>
                  <a:pt x="325" y="756"/>
                </a:lnTo>
                <a:lnTo>
                  <a:pt x="329" y="792"/>
                </a:lnTo>
                <a:lnTo>
                  <a:pt x="332" y="827"/>
                </a:lnTo>
                <a:lnTo>
                  <a:pt x="332" y="827"/>
                </a:lnTo>
                <a:lnTo>
                  <a:pt x="334" y="843"/>
                </a:lnTo>
                <a:lnTo>
                  <a:pt x="334" y="862"/>
                </a:lnTo>
                <a:lnTo>
                  <a:pt x="334" y="897"/>
                </a:lnTo>
                <a:lnTo>
                  <a:pt x="334" y="897"/>
                </a:lnTo>
                <a:lnTo>
                  <a:pt x="336" y="930"/>
                </a:lnTo>
                <a:lnTo>
                  <a:pt x="337" y="963"/>
                </a:lnTo>
                <a:lnTo>
                  <a:pt x="337" y="963"/>
                </a:lnTo>
                <a:lnTo>
                  <a:pt x="339" y="996"/>
                </a:lnTo>
                <a:lnTo>
                  <a:pt x="339" y="996"/>
                </a:lnTo>
                <a:lnTo>
                  <a:pt x="343" y="1010"/>
                </a:lnTo>
                <a:lnTo>
                  <a:pt x="344" y="1025"/>
                </a:lnTo>
                <a:lnTo>
                  <a:pt x="344" y="1025"/>
                </a:lnTo>
                <a:lnTo>
                  <a:pt x="350" y="1062"/>
                </a:lnTo>
                <a:lnTo>
                  <a:pt x="350" y="1062"/>
                </a:lnTo>
                <a:lnTo>
                  <a:pt x="351" y="1076"/>
                </a:lnTo>
                <a:lnTo>
                  <a:pt x="351" y="1076"/>
                </a:lnTo>
                <a:lnTo>
                  <a:pt x="351" y="1081"/>
                </a:lnTo>
                <a:lnTo>
                  <a:pt x="350" y="1083"/>
                </a:lnTo>
                <a:lnTo>
                  <a:pt x="341" y="1090"/>
                </a:lnTo>
                <a:lnTo>
                  <a:pt x="341" y="1090"/>
                </a:lnTo>
                <a:lnTo>
                  <a:pt x="330" y="1099"/>
                </a:lnTo>
                <a:lnTo>
                  <a:pt x="318" y="1107"/>
                </a:lnTo>
                <a:lnTo>
                  <a:pt x="318" y="1107"/>
                </a:lnTo>
                <a:lnTo>
                  <a:pt x="285" y="1125"/>
                </a:lnTo>
                <a:lnTo>
                  <a:pt x="285" y="1125"/>
                </a:lnTo>
                <a:lnTo>
                  <a:pt x="280" y="1128"/>
                </a:lnTo>
                <a:lnTo>
                  <a:pt x="275" y="1132"/>
                </a:lnTo>
                <a:lnTo>
                  <a:pt x="275" y="1132"/>
                </a:lnTo>
                <a:lnTo>
                  <a:pt x="257" y="1137"/>
                </a:lnTo>
                <a:lnTo>
                  <a:pt x="257" y="1137"/>
                </a:lnTo>
                <a:lnTo>
                  <a:pt x="242" y="1140"/>
                </a:lnTo>
                <a:lnTo>
                  <a:pt x="235" y="1144"/>
                </a:lnTo>
                <a:lnTo>
                  <a:pt x="228" y="1147"/>
                </a:lnTo>
                <a:lnTo>
                  <a:pt x="228" y="1147"/>
                </a:lnTo>
                <a:lnTo>
                  <a:pt x="221" y="1149"/>
                </a:lnTo>
                <a:lnTo>
                  <a:pt x="212" y="1152"/>
                </a:lnTo>
                <a:lnTo>
                  <a:pt x="198" y="1156"/>
                </a:lnTo>
                <a:lnTo>
                  <a:pt x="198" y="1156"/>
                </a:lnTo>
                <a:lnTo>
                  <a:pt x="191" y="1161"/>
                </a:lnTo>
                <a:lnTo>
                  <a:pt x="184" y="1166"/>
                </a:lnTo>
                <a:lnTo>
                  <a:pt x="174" y="1177"/>
                </a:lnTo>
                <a:lnTo>
                  <a:pt x="174" y="1177"/>
                </a:lnTo>
                <a:lnTo>
                  <a:pt x="160" y="1189"/>
                </a:lnTo>
                <a:lnTo>
                  <a:pt x="155" y="1198"/>
                </a:lnTo>
                <a:lnTo>
                  <a:pt x="149" y="1206"/>
                </a:lnTo>
                <a:lnTo>
                  <a:pt x="149" y="1206"/>
                </a:lnTo>
                <a:lnTo>
                  <a:pt x="148" y="1213"/>
                </a:lnTo>
                <a:lnTo>
                  <a:pt x="142" y="1220"/>
                </a:lnTo>
                <a:lnTo>
                  <a:pt x="142" y="1220"/>
                </a:lnTo>
                <a:lnTo>
                  <a:pt x="134" y="1229"/>
                </a:lnTo>
                <a:lnTo>
                  <a:pt x="134" y="1229"/>
                </a:lnTo>
                <a:lnTo>
                  <a:pt x="134" y="1233"/>
                </a:lnTo>
                <a:lnTo>
                  <a:pt x="132" y="1236"/>
                </a:lnTo>
                <a:lnTo>
                  <a:pt x="132" y="1236"/>
                </a:lnTo>
                <a:lnTo>
                  <a:pt x="127" y="1243"/>
                </a:lnTo>
                <a:lnTo>
                  <a:pt x="120" y="1248"/>
                </a:lnTo>
                <a:lnTo>
                  <a:pt x="120" y="1248"/>
                </a:lnTo>
                <a:lnTo>
                  <a:pt x="118" y="1252"/>
                </a:lnTo>
                <a:lnTo>
                  <a:pt x="116" y="1257"/>
                </a:lnTo>
                <a:lnTo>
                  <a:pt x="116" y="1266"/>
                </a:lnTo>
                <a:lnTo>
                  <a:pt x="116" y="1266"/>
                </a:lnTo>
                <a:lnTo>
                  <a:pt x="118" y="1273"/>
                </a:lnTo>
                <a:lnTo>
                  <a:pt x="123" y="1281"/>
                </a:lnTo>
                <a:lnTo>
                  <a:pt x="128" y="1283"/>
                </a:lnTo>
                <a:lnTo>
                  <a:pt x="132" y="1285"/>
                </a:lnTo>
                <a:lnTo>
                  <a:pt x="135" y="1283"/>
                </a:lnTo>
                <a:lnTo>
                  <a:pt x="139" y="1281"/>
                </a:lnTo>
                <a:lnTo>
                  <a:pt x="139" y="1281"/>
                </a:lnTo>
                <a:lnTo>
                  <a:pt x="142" y="1292"/>
                </a:lnTo>
                <a:lnTo>
                  <a:pt x="149" y="1300"/>
                </a:lnTo>
                <a:lnTo>
                  <a:pt x="149" y="1300"/>
                </a:lnTo>
                <a:lnTo>
                  <a:pt x="155" y="1306"/>
                </a:lnTo>
                <a:lnTo>
                  <a:pt x="160" y="1306"/>
                </a:lnTo>
                <a:lnTo>
                  <a:pt x="174" y="1302"/>
                </a:lnTo>
                <a:lnTo>
                  <a:pt x="174" y="1302"/>
                </a:lnTo>
                <a:lnTo>
                  <a:pt x="175" y="1309"/>
                </a:lnTo>
                <a:lnTo>
                  <a:pt x="179" y="1314"/>
                </a:lnTo>
                <a:lnTo>
                  <a:pt x="186" y="1318"/>
                </a:lnTo>
                <a:lnTo>
                  <a:pt x="191" y="1323"/>
                </a:lnTo>
                <a:lnTo>
                  <a:pt x="191" y="1323"/>
                </a:lnTo>
                <a:lnTo>
                  <a:pt x="198" y="1325"/>
                </a:lnTo>
                <a:lnTo>
                  <a:pt x="205" y="1323"/>
                </a:lnTo>
                <a:lnTo>
                  <a:pt x="205" y="1323"/>
                </a:lnTo>
                <a:lnTo>
                  <a:pt x="209" y="1321"/>
                </a:lnTo>
                <a:lnTo>
                  <a:pt x="212" y="1321"/>
                </a:lnTo>
                <a:lnTo>
                  <a:pt x="214" y="1323"/>
                </a:lnTo>
                <a:lnTo>
                  <a:pt x="216" y="1327"/>
                </a:lnTo>
                <a:lnTo>
                  <a:pt x="216" y="1327"/>
                </a:lnTo>
                <a:lnTo>
                  <a:pt x="217" y="1330"/>
                </a:lnTo>
                <a:lnTo>
                  <a:pt x="219" y="1332"/>
                </a:lnTo>
                <a:lnTo>
                  <a:pt x="226" y="1332"/>
                </a:lnTo>
                <a:lnTo>
                  <a:pt x="233" y="1332"/>
                </a:lnTo>
                <a:lnTo>
                  <a:pt x="240" y="1330"/>
                </a:lnTo>
                <a:lnTo>
                  <a:pt x="240" y="1330"/>
                </a:lnTo>
                <a:lnTo>
                  <a:pt x="245" y="1327"/>
                </a:lnTo>
                <a:lnTo>
                  <a:pt x="252" y="1320"/>
                </a:lnTo>
                <a:lnTo>
                  <a:pt x="263" y="1309"/>
                </a:lnTo>
                <a:lnTo>
                  <a:pt x="263" y="1309"/>
                </a:lnTo>
                <a:lnTo>
                  <a:pt x="266" y="1302"/>
                </a:lnTo>
                <a:lnTo>
                  <a:pt x="269" y="1300"/>
                </a:lnTo>
                <a:lnTo>
                  <a:pt x="271" y="1299"/>
                </a:lnTo>
                <a:lnTo>
                  <a:pt x="271" y="1299"/>
                </a:lnTo>
                <a:lnTo>
                  <a:pt x="285" y="1294"/>
                </a:lnTo>
                <a:lnTo>
                  <a:pt x="285" y="1294"/>
                </a:lnTo>
                <a:lnTo>
                  <a:pt x="297" y="1285"/>
                </a:lnTo>
                <a:lnTo>
                  <a:pt x="308" y="1273"/>
                </a:lnTo>
                <a:lnTo>
                  <a:pt x="308" y="1273"/>
                </a:lnTo>
                <a:lnTo>
                  <a:pt x="327" y="1252"/>
                </a:lnTo>
                <a:lnTo>
                  <a:pt x="327" y="1252"/>
                </a:lnTo>
                <a:lnTo>
                  <a:pt x="332" y="1245"/>
                </a:lnTo>
                <a:lnTo>
                  <a:pt x="337" y="1238"/>
                </a:lnTo>
                <a:lnTo>
                  <a:pt x="337" y="1238"/>
                </a:lnTo>
                <a:lnTo>
                  <a:pt x="339" y="1233"/>
                </a:lnTo>
                <a:lnTo>
                  <a:pt x="343" y="1226"/>
                </a:lnTo>
                <a:lnTo>
                  <a:pt x="343" y="1226"/>
                </a:lnTo>
                <a:lnTo>
                  <a:pt x="344" y="1229"/>
                </a:lnTo>
                <a:lnTo>
                  <a:pt x="346" y="1231"/>
                </a:lnTo>
                <a:lnTo>
                  <a:pt x="348" y="1233"/>
                </a:lnTo>
                <a:lnTo>
                  <a:pt x="350" y="1234"/>
                </a:lnTo>
                <a:lnTo>
                  <a:pt x="350" y="1234"/>
                </a:lnTo>
                <a:lnTo>
                  <a:pt x="351" y="1240"/>
                </a:lnTo>
                <a:lnTo>
                  <a:pt x="351" y="1243"/>
                </a:lnTo>
                <a:lnTo>
                  <a:pt x="348" y="1252"/>
                </a:lnTo>
                <a:lnTo>
                  <a:pt x="348" y="1252"/>
                </a:lnTo>
                <a:lnTo>
                  <a:pt x="341" y="1266"/>
                </a:lnTo>
                <a:lnTo>
                  <a:pt x="336" y="1281"/>
                </a:lnTo>
                <a:lnTo>
                  <a:pt x="336" y="1281"/>
                </a:lnTo>
                <a:lnTo>
                  <a:pt x="327" y="1314"/>
                </a:lnTo>
                <a:lnTo>
                  <a:pt x="323" y="1332"/>
                </a:lnTo>
                <a:lnTo>
                  <a:pt x="322" y="1348"/>
                </a:lnTo>
                <a:lnTo>
                  <a:pt x="322" y="1348"/>
                </a:lnTo>
                <a:lnTo>
                  <a:pt x="323" y="1356"/>
                </a:lnTo>
                <a:lnTo>
                  <a:pt x="323" y="1356"/>
                </a:lnTo>
                <a:lnTo>
                  <a:pt x="325" y="1361"/>
                </a:lnTo>
                <a:lnTo>
                  <a:pt x="325" y="1361"/>
                </a:lnTo>
                <a:lnTo>
                  <a:pt x="323" y="1370"/>
                </a:lnTo>
                <a:lnTo>
                  <a:pt x="320" y="1377"/>
                </a:lnTo>
                <a:lnTo>
                  <a:pt x="320" y="1377"/>
                </a:lnTo>
                <a:lnTo>
                  <a:pt x="320" y="1384"/>
                </a:lnTo>
                <a:lnTo>
                  <a:pt x="322" y="1391"/>
                </a:lnTo>
                <a:lnTo>
                  <a:pt x="322" y="1391"/>
                </a:lnTo>
                <a:lnTo>
                  <a:pt x="322" y="1400"/>
                </a:lnTo>
                <a:lnTo>
                  <a:pt x="322" y="1407"/>
                </a:lnTo>
                <a:lnTo>
                  <a:pt x="322" y="1407"/>
                </a:lnTo>
                <a:lnTo>
                  <a:pt x="320" y="1422"/>
                </a:lnTo>
                <a:lnTo>
                  <a:pt x="315" y="1438"/>
                </a:lnTo>
                <a:lnTo>
                  <a:pt x="315" y="1438"/>
                </a:lnTo>
                <a:lnTo>
                  <a:pt x="304" y="1475"/>
                </a:lnTo>
                <a:lnTo>
                  <a:pt x="304" y="1475"/>
                </a:lnTo>
                <a:lnTo>
                  <a:pt x="301" y="1490"/>
                </a:lnTo>
                <a:lnTo>
                  <a:pt x="299" y="1506"/>
                </a:lnTo>
                <a:lnTo>
                  <a:pt x="297" y="1523"/>
                </a:lnTo>
                <a:lnTo>
                  <a:pt x="297" y="1539"/>
                </a:lnTo>
                <a:lnTo>
                  <a:pt x="297" y="1539"/>
                </a:lnTo>
                <a:lnTo>
                  <a:pt x="297" y="1527"/>
                </a:lnTo>
                <a:lnTo>
                  <a:pt x="297" y="1527"/>
                </a:lnTo>
                <a:lnTo>
                  <a:pt x="289" y="1560"/>
                </a:lnTo>
                <a:lnTo>
                  <a:pt x="280" y="1593"/>
                </a:lnTo>
                <a:lnTo>
                  <a:pt x="280" y="1593"/>
                </a:lnTo>
                <a:lnTo>
                  <a:pt x="276" y="1609"/>
                </a:lnTo>
                <a:lnTo>
                  <a:pt x="275" y="1626"/>
                </a:lnTo>
                <a:lnTo>
                  <a:pt x="275" y="1657"/>
                </a:lnTo>
                <a:lnTo>
                  <a:pt x="275" y="1657"/>
                </a:lnTo>
                <a:lnTo>
                  <a:pt x="271" y="1731"/>
                </a:lnTo>
                <a:lnTo>
                  <a:pt x="271" y="1731"/>
                </a:lnTo>
                <a:lnTo>
                  <a:pt x="271" y="1764"/>
                </a:lnTo>
                <a:lnTo>
                  <a:pt x="269" y="1798"/>
                </a:lnTo>
                <a:lnTo>
                  <a:pt x="269" y="1798"/>
                </a:lnTo>
                <a:lnTo>
                  <a:pt x="268" y="1814"/>
                </a:lnTo>
                <a:lnTo>
                  <a:pt x="264" y="1832"/>
                </a:lnTo>
                <a:lnTo>
                  <a:pt x="264" y="1832"/>
                </a:lnTo>
                <a:lnTo>
                  <a:pt x="261" y="1840"/>
                </a:lnTo>
                <a:lnTo>
                  <a:pt x="257" y="1847"/>
                </a:lnTo>
                <a:lnTo>
                  <a:pt x="247" y="1861"/>
                </a:lnTo>
                <a:lnTo>
                  <a:pt x="247" y="1861"/>
                </a:lnTo>
                <a:lnTo>
                  <a:pt x="231" y="1889"/>
                </a:lnTo>
                <a:lnTo>
                  <a:pt x="217" y="1919"/>
                </a:lnTo>
                <a:lnTo>
                  <a:pt x="217" y="1919"/>
                </a:lnTo>
                <a:lnTo>
                  <a:pt x="205" y="1950"/>
                </a:lnTo>
                <a:lnTo>
                  <a:pt x="200" y="1967"/>
                </a:lnTo>
                <a:lnTo>
                  <a:pt x="196" y="1983"/>
                </a:lnTo>
                <a:lnTo>
                  <a:pt x="196" y="1983"/>
                </a:lnTo>
                <a:lnTo>
                  <a:pt x="193" y="2000"/>
                </a:lnTo>
                <a:lnTo>
                  <a:pt x="195" y="2014"/>
                </a:lnTo>
                <a:lnTo>
                  <a:pt x="198" y="2030"/>
                </a:lnTo>
                <a:lnTo>
                  <a:pt x="207" y="2044"/>
                </a:lnTo>
                <a:lnTo>
                  <a:pt x="207" y="2044"/>
                </a:lnTo>
                <a:lnTo>
                  <a:pt x="216" y="2056"/>
                </a:lnTo>
                <a:lnTo>
                  <a:pt x="216" y="2056"/>
                </a:lnTo>
                <a:lnTo>
                  <a:pt x="207" y="2042"/>
                </a:lnTo>
                <a:lnTo>
                  <a:pt x="207" y="2042"/>
                </a:lnTo>
                <a:lnTo>
                  <a:pt x="203" y="2035"/>
                </a:lnTo>
                <a:lnTo>
                  <a:pt x="200" y="2035"/>
                </a:lnTo>
                <a:lnTo>
                  <a:pt x="196" y="2037"/>
                </a:lnTo>
                <a:lnTo>
                  <a:pt x="196" y="2037"/>
                </a:lnTo>
                <a:lnTo>
                  <a:pt x="182" y="2047"/>
                </a:lnTo>
                <a:lnTo>
                  <a:pt x="168" y="2058"/>
                </a:lnTo>
                <a:lnTo>
                  <a:pt x="168" y="2058"/>
                </a:lnTo>
                <a:lnTo>
                  <a:pt x="163" y="2063"/>
                </a:lnTo>
                <a:lnTo>
                  <a:pt x="160" y="2070"/>
                </a:lnTo>
                <a:lnTo>
                  <a:pt x="153" y="2084"/>
                </a:lnTo>
                <a:lnTo>
                  <a:pt x="153" y="2084"/>
                </a:lnTo>
                <a:lnTo>
                  <a:pt x="146" y="2098"/>
                </a:lnTo>
                <a:lnTo>
                  <a:pt x="146" y="2098"/>
                </a:lnTo>
                <a:lnTo>
                  <a:pt x="144" y="2107"/>
                </a:lnTo>
                <a:lnTo>
                  <a:pt x="141" y="2115"/>
                </a:lnTo>
                <a:lnTo>
                  <a:pt x="141" y="2115"/>
                </a:lnTo>
                <a:lnTo>
                  <a:pt x="135" y="2119"/>
                </a:lnTo>
                <a:lnTo>
                  <a:pt x="132" y="2122"/>
                </a:lnTo>
                <a:lnTo>
                  <a:pt x="130" y="2126"/>
                </a:lnTo>
                <a:lnTo>
                  <a:pt x="130" y="2126"/>
                </a:lnTo>
                <a:lnTo>
                  <a:pt x="128" y="2128"/>
                </a:lnTo>
                <a:lnTo>
                  <a:pt x="128" y="2131"/>
                </a:lnTo>
                <a:lnTo>
                  <a:pt x="128" y="2131"/>
                </a:lnTo>
                <a:lnTo>
                  <a:pt x="127" y="2131"/>
                </a:lnTo>
                <a:lnTo>
                  <a:pt x="125" y="2133"/>
                </a:lnTo>
                <a:lnTo>
                  <a:pt x="120" y="2133"/>
                </a:lnTo>
                <a:lnTo>
                  <a:pt x="120" y="2133"/>
                </a:lnTo>
                <a:lnTo>
                  <a:pt x="87" y="2138"/>
                </a:lnTo>
                <a:lnTo>
                  <a:pt x="87" y="2138"/>
                </a:lnTo>
                <a:lnTo>
                  <a:pt x="71" y="2138"/>
                </a:lnTo>
                <a:lnTo>
                  <a:pt x="55" y="2138"/>
                </a:lnTo>
                <a:lnTo>
                  <a:pt x="40" y="2138"/>
                </a:lnTo>
                <a:lnTo>
                  <a:pt x="24" y="2141"/>
                </a:lnTo>
                <a:lnTo>
                  <a:pt x="24" y="2141"/>
                </a:lnTo>
                <a:lnTo>
                  <a:pt x="15" y="2145"/>
                </a:lnTo>
                <a:lnTo>
                  <a:pt x="10" y="2150"/>
                </a:lnTo>
                <a:lnTo>
                  <a:pt x="5" y="2155"/>
                </a:lnTo>
                <a:lnTo>
                  <a:pt x="1" y="2162"/>
                </a:lnTo>
                <a:lnTo>
                  <a:pt x="0" y="2169"/>
                </a:lnTo>
                <a:lnTo>
                  <a:pt x="0" y="2176"/>
                </a:lnTo>
                <a:lnTo>
                  <a:pt x="0" y="2183"/>
                </a:lnTo>
                <a:lnTo>
                  <a:pt x="1" y="2192"/>
                </a:lnTo>
                <a:lnTo>
                  <a:pt x="8" y="2208"/>
                </a:lnTo>
                <a:lnTo>
                  <a:pt x="17" y="2222"/>
                </a:lnTo>
                <a:lnTo>
                  <a:pt x="27" y="2232"/>
                </a:lnTo>
                <a:lnTo>
                  <a:pt x="40" y="2241"/>
                </a:lnTo>
                <a:lnTo>
                  <a:pt x="40" y="2241"/>
                </a:lnTo>
                <a:lnTo>
                  <a:pt x="55" y="2246"/>
                </a:lnTo>
                <a:lnTo>
                  <a:pt x="73" y="2249"/>
                </a:lnTo>
                <a:lnTo>
                  <a:pt x="90" y="2251"/>
                </a:lnTo>
                <a:lnTo>
                  <a:pt x="106" y="2251"/>
                </a:lnTo>
                <a:lnTo>
                  <a:pt x="106" y="2251"/>
                </a:lnTo>
                <a:lnTo>
                  <a:pt x="123" y="2253"/>
                </a:lnTo>
                <a:lnTo>
                  <a:pt x="139" y="2251"/>
                </a:lnTo>
                <a:lnTo>
                  <a:pt x="155" y="2248"/>
                </a:lnTo>
                <a:lnTo>
                  <a:pt x="170" y="2246"/>
                </a:lnTo>
                <a:lnTo>
                  <a:pt x="170" y="2246"/>
                </a:lnTo>
                <a:lnTo>
                  <a:pt x="203" y="2235"/>
                </a:lnTo>
                <a:lnTo>
                  <a:pt x="203" y="2235"/>
                </a:lnTo>
                <a:lnTo>
                  <a:pt x="212" y="2234"/>
                </a:lnTo>
                <a:lnTo>
                  <a:pt x="219" y="2235"/>
                </a:lnTo>
                <a:lnTo>
                  <a:pt x="236" y="2241"/>
                </a:lnTo>
                <a:lnTo>
                  <a:pt x="236" y="2241"/>
                </a:lnTo>
                <a:lnTo>
                  <a:pt x="252" y="2242"/>
                </a:lnTo>
                <a:lnTo>
                  <a:pt x="269" y="2246"/>
                </a:lnTo>
                <a:lnTo>
                  <a:pt x="287" y="2246"/>
                </a:lnTo>
                <a:lnTo>
                  <a:pt x="303" y="2244"/>
                </a:lnTo>
                <a:lnTo>
                  <a:pt x="303" y="2244"/>
                </a:lnTo>
                <a:lnTo>
                  <a:pt x="318" y="2239"/>
                </a:lnTo>
                <a:lnTo>
                  <a:pt x="332" y="2232"/>
                </a:lnTo>
                <a:lnTo>
                  <a:pt x="343" y="2220"/>
                </a:lnTo>
                <a:lnTo>
                  <a:pt x="350" y="2206"/>
                </a:lnTo>
                <a:lnTo>
                  <a:pt x="350" y="2206"/>
                </a:lnTo>
                <a:lnTo>
                  <a:pt x="351" y="2199"/>
                </a:lnTo>
                <a:lnTo>
                  <a:pt x="353" y="2194"/>
                </a:lnTo>
                <a:lnTo>
                  <a:pt x="353" y="2194"/>
                </a:lnTo>
                <a:lnTo>
                  <a:pt x="362" y="2176"/>
                </a:lnTo>
                <a:lnTo>
                  <a:pt x="362" y="2176"/>
                </a:lnTo>
                <a:lnTo>
                  <a:pt x="365" y="2161"/>
                </a:lnTo>
                <a:lnTo>
                  <a:pt x="365" y="2145"/>
                </a:lnTo>
                <a:lnTo>
                  <a:pt x="365" y="2145"/>
                </a:lnTo>
                <a:lnTo>
                  <a:pt x="365" y="2129"/>
                </a:lnTo>
                <a:lnTo>
                  <a:pt x="365" y="2129"/>
                </a:lnTo>
                <a:lnTo>
                  <a:pt x="364" y="2124"/>
                </a:lnTo>
                <a:lnTo>
                  <a:pt x="364" y="2121"/>
                </a:lnTo>
                <a:lnTo>
                  <a:pt x="364" y="2117"/>
                </a:lnTo>
                <a:lnTo>
                  <a:pt x="364" y="2117"/>
                </a:lnTo>
                <a:lnTo>
                  <a:pt x="374" y="2075"/>
                </a:lnTo>
                <a:lnTo>
                  <a:pt x="374" y="2075"/>
                </a:lnTo>
                <a:lnTo>
                  <a:pt x="381" y="2044"/>
                </a:lnTo>
                <a:lnTo>
                  <a:pt x="386" y="2011"/>
                </a:lnTo>
                <a:lnTo>
                  <a:pt x="386" y="2011"/>
                </a:lnTo>
                <a:lnTo>
                  <a:pt x="388" y="1993"/>
                </a:lnTo>
                <a:lnTo>
                  <a:pt x="393" y="1976"/>
                </a:lnTo>
                <a:lnTo>
                  <a:pt x="404" y="1941"/>
                </a:lnTo>
                <a:lnTo>
                  <a:pt x="404" y="1941"/>
                </a:lnTo>
                <a:lnTo>
                  <a:pt x="423" y="1877"/>
                </a:lnTo>
                <a:lnTo>
                  <a:pt x="423" y="1877"/>
                </a:lnTo>
                <a:lnTo>
                  <a:pt x="440" y="1812"/>
                </a:lnTo>
                <a:lnTo>
                  <a:pt x="440" y="1812"/>
                </a:lnTo>
                <a:lnTo>
                  <a:pt x="451" y="1776"/>
                </a:lnTo>
                <a:lnTo>
                  <a:pt x="451" y="1776"/>
                </a:lnTo>
                <a:lnTo>
                  <a:pt x="454" y="1762"/>
                </a:lnTo>
                <a:lnTo>
                  <a:pt x="458" y="1748"/>
                </a:lnTo>
                <a:lnTo>
                  <a:pt x="458" y="1748"/>
                </a:lnTo>
                <a:lnTo>
                  <a:pt x="465" y="1732"/>
                </a:lnTo>
                <a:lnTo>
                  <a:pt x="470" y="1715"/>
                </a:lnTo>
                <a:lnTo>
                  <a:pt x="470" y="1715"/>
                </a:lnTo>
                <a:lnTo>
                  <a:pt x="471" y="1706"/>
                </a:lnTo>
                <a:lnTo>
                  <a:pt x="475" y="1697"/>
                </a:lnTo>
                <a:lnTo>
                  <a:pt x="482" y="1680"/>
                </a:lnTo>
                <a:lnTo>
                  <a:pt x="482" y="1680"/>
                </a:lnTo>
                <a:lnTo>
                  <a:pt x="506" y="1616"/>
                </a:lnTo>
                <a:lnTo>
                  <a:pt x="506" y="1616"/>
                </a:lnTo>
                <a:lnTo>
                  <a:pt x="541" y="1525"/>
                </a:lnTo>
                <a:lnTo>
                  <a:pt x="576" y="1438"/>
                </a:lnTo>
                <a:lnTo>
                  <a:pt x="576" y="1438"/>
                </a:lnTo>
                <a:lnTo>
                  <a:pt x="590" y="1445"/>
                </a:lnTo>
                <a:lnTo>
                  <a:pt x="597" y="1450"/>
                </a:lnTo>
                <a:lnTo>
                  <a:pt x="602" y="1454"/>
                </a:lnTo>
                <a:lnTo>
                  <a:pt x="602" y="1454"/>
                </a:lnTo>
                <a:lnTo>
                  <a:pt x="618" y="1490"/>
                </a:lnTo>
                <a:lnTo>
                  <a:pt x="618" y="1490"/>
                </a:lnTo>
                <a:lnTo>
                  <a:pt x="625" y="1504"/>
                </a:lnTo>
                <a:lnTo>
                  <a:pt x="633" y="1518"/>
                </a:lnTo>
                <a:lnTo>
                  <a:pt x="633" y="1518"/>
                </a:lnTo>
                <a:lnTo>
                  <a:pt x="642" y="1532"/>
                </a:lnTo>
                <a:lnTo>
                  <a:pt x="642" y="1532"/>
                </a:lnTo>
                <a:lnTo>
                  <a:pt x="647" y="1539"/>
                </a:lnTo>
                <a:lnTo>
                  <a:pt x="653" y="1544"/>
                </a:lnTo>
                <a:lnTo>
                  <a:pt x="653" y="1544"/>
                </a:lnTo>
                <a:lnTo>
                  <a:pt x="656" y="1551"/>
                </a:lnTo>
                <a:lnTo>
                  <a:pt x="658" y="1556"/>
                </a:lnTo>
                <a:lnTo>
                  <a:pt x="658" y="1556"/>
                </a:lnTo>
                <a:lnTo>
                  <a:pt x="668" y="1577"/>
                </a:lnTo>
                <a:lnTo>
                  <a:pt x="668" y="1577"/>
                </a:lnTo>
                <a:lnTo>
                  <a:pt x="684" y="1607"/>
                </a:lnTo>
                <a:lnTo>
                  <a:pt x="684" y="1607"/>
                </a:lnTo>
                <a:lnTo>
                  <a:pt x="693" y="1619"/>
                </a:lnTo>
                <a:lnTo>
                  <a:pt x="693" y="1619"/>
                </a:lnTo>
                <a:lnTo>
                  <a:pt x="696" y="1628"/>
                </a:lnTo>
                <a:lnTo>
                  <a:pt x="700" y="1637"/>
                </a:lnTo>
                <a:lnTo>
                  <a:pt x="700" y="1637"/>
                </a:lnTo>
                <a:lnTo>
                  <a:pt x="712" y="1666"/>
                </a:lnTo>
                <a:lnTo>
                  <a:pt x="712" y="1666"/>
                </a:lnTo>
                <a:lnTo>
                  <a:pt x="724" y="1697"/>
                </a:lnTo>
                <a:lnTo>
                  <a:pt x="724" y="1697"/>
                </a:lnTo>
                <a:lnTo>
                  <a:pt x="733" y="1713"/>
                </a:lnTo>
                <a:lnTo>
                  <a:pt x="741" y="1727"/>
                </a:lnTo>
                <a:lnTo>
                  <a:pt x="741" y="1727"/>
                </a:lnTo>
                <a:lnTo>
                  <a:pt x="750" y="1741"/>
                </a:lnTo>
                <a:lnTo>
                  <a:pt x="755" y="1748"/>
                </a:lnTo>
                <a:lnTo>
                  <a:pt x="762" y="1753"/>
                </a:lnTo>
                <a:lnTo>
                  <a:pt x="762" y="1753"/>
                </a:lnTo>
                <a:lnTo>
                  <a:pt x="776" y="1762"/>
                </a:lnTo>
                <a:lnTo>
                  <a:pt x="783" y="1767"/>
                </a:lnTo>
                <a:lnTo>
                  <a:pt x="788" y="1772"/>
                </a:lnTo>
                <a:lnTo>
                  <a:pt x="788" y="1772"/>
                </a:lnTo>
                <a:lnTo>
                  <a:pt x="795" y="1788"/>
                </a:lnTo>
                <a:lnTo>
                  <a:pt x="804" y="1802"/>
                </a:lnTo>
                <a:lnTo>
                  <a:pt x="804" y="1802"/>
                </a:lnTo>
                <a:lnTo>
                  <a:pt x="809" y="1807"/>
                </a:lnTo>
                <a:lnTo>
                  <a:pt x="814" y="1812"/>
                </a:lnTo>
                <a:lnTo>
                  <a:pt x="814" y="1812"/>
                </a:lnTo>
                <a:lnTo>
                  <a:pt x="821" y="1818"/>
                </a:lnTo>
                <a:lnTo>
                  <a:pt x="827" y="1823"/>
                </a:lnTo>
                <a:lnTo>
                  <a:pt x="827" y="1823"/>
                </a:lnTo>
                <a:lnTo>
                  <a:pt x="830" y="1830"/>
                </a:lnTo>
                <a:lnTo>
                  <a:pt x="832" y="1839"/>
                </a:lnTo>
                <a:lnTo>
                  <a:pt x="835" y="1854"/>
                </a:lnTo>
                <a:lnTo>
                  <a:pt x="835" y="1854"/>
                </a:lnTo>
                <a:lnTo>
                  <a:pt x="844" y="1884"/>
                </a:lnTo>
                <a:lnTo>
                  <a:pt x="844" y="1884"/>
                </a:lnTo>
                <a:lnTo>
                  <a:pt x="855" y="1917"/>
                </a:lnTo>
                <a:lnTo>
                  <a:pt x="865" y="1952"/>
                </a:lnTo>
                <a:lnTo>
                  <a:pt x="865" y="1952"/>
                </a:lnTo>
                <a:lnTo>
                  <a:pt x="868" y="1967"/>
                </a:lnTo>
                <a:lnTo>
                  <a:pt x="868" y="1974"/>
                </a:lnTo>
                <a:lnTo>
                  <a:pt x="868" y="1983"/>
                </a:lnTo>
                <a:lnTo>
                  <a:pt x="868" y="1983"/>
                </a:lnTo>
                <a:lnTo>
                  <a:pt x="867" y="1992"/>
                </a:lnTo>
                <a:lnTo>
                  <a:pt x="865" y="2000"/>
                </a:lnTo>
                <a:lnTo>
                  <a:pt x="867" y="2007"/>
                </a:lnTo>
                <a:lnTo>
                  <a:pt x="868" y="2011"/>
                </a:lnTo>
                <a:lnTo>
                  <a:pt x="872" y="2014"/>
                </a:lnTo>
                <a:lnTo>
                  <a:pt x="872" y="2014"/>
                </a:lnTo>
                <a:lnTo>
                  <a:pt x="874" y="2018"/>
                </a:lnTo>
                <a:lnTo>
                  <a:pt x="875" y="2020"/>
                </a:lnTo>
                <a:lnTo>
                  <a:pt x="874" y="2025"/>
                </a:lnTo>
                <a:lnTo>
                  <a:pt x="865" y="2037"/>
                </a:lnTo>
                <a:lnTo>
                  <a:pt x="865" y="2037"/>
                </a:lnTo>
                <a:lnTo>
                  <a:pt x="844" y="2065"/>
                </a:lnTo>
                <a:lnTo>
                  <a:pt x="844" y="2065"/>
                </a:lnTo>
                <a:lnTo>
                  <a:pt x="832" y="2079"/>
                </a:lnTo>
                <a:lnTo>
                  <a:pt x="820" y="2094"/>
                </a:lnTo>
                <a:lnTo>
                  <a:pt x="820" y="2094"/>
                </a:lnTo>
                <a:lnTo>
                  <a:pt x="809" y="2105"/>
                </a:lnTo>
                <a:lnTo>
                  <a:pt x="804" y="2112"/>
                </a:lnTo>
                <a:lnTo>
                  <a:pt x="801" y="2119"/>
                </a:lnTo>
                <a:lnTo>
                  <a:pt x="801" y="2119"/>
                </a:lnTo>
                <a:lnTo>
                  <a:pt x="797" y="2133"/>
                </a:lnTo>
                <a:lnTo>
                  <a:pt x="797" y="2141"/>
                </a:lnTo>
                <a:lnTo>
                  <a:pt x="797" y="2148"/>
                </a:lnTo>
                <a:lnTo>
                  <a:pt x="799" y="2157"/>
                </a:lnTo>
                <a:lnTo>
                  <a:pt x="802" y="2164"/>
                </a:lnTo>
                <a:lnTo>
                  <a:pt x="808" y="2169"/>
                </a:lnTo>
                <a:lnTo>
                  <a:pt x="814" y="2173"/>
                </a:lnTo>
                <a:lnTo>
                  <a:pt x="814" y="2173"/>
                </a:lnTo>
                <a:lnTo>
                  <a:pt x="830" y="2178"/>
                </a:lnTo>
                <a:lnTo>
                  <a:pt x="846" y="2180"/>
                </a:lnTo>
                <a:lnTo>
                  <a:pt x="862" y="2178"/>
                </a:lnTo>
                <a:lnTo>
                  <a:pt x="877" y="2175"/>
                </a:lnTo>
                <a:lnTo>
                  <a:pt x="877" y="2175"/>
                </a:lnTo>
                <a:lnTo>
                  <a:pt x="910" y="2162"/>
                </a:lnTo>
                <a:lnTo>
                  <a:pt x="942" y="2150"/>
                </a:lnTo>
                <a:lnTo>
                  <a:pt x="942" y="2150"/>
                </a:lnTo>
                <a:lnTo>
                  <a:pt x="956" y="2141"/>
                </a:lnTo>
                <a:lnTo>
                  <a:pt x="968" y="2131"/>
                </a:lnTo>
                <a:lnTo>
                  <a:pt x="978" y="2119"/>
                </a:lnTo>
                <a:lnTo>
                  <a:pt x="987" y="2105"/>
                </a:lnTo>
                <a:lnTo>
                  <a:pt x="987" y="2105"/>
                </a:lnTo>
                <a:lnTo>
                  <a:pt x="996" y="2089"/>
                </a:lnTo>
                <a:lnTo>
                  <a:pt x="1004" y="2074"/>
                </a:lnTo>
                <a:lnTo>
                  <a:pt x="1004" y="2074"/>
                </a:lnTo>
                <a:lnTo>
                  <a:pt x="1010" y="2068"/>
                </a:lnTo>
                <a:lnTo>
                  <a:pt x="1013" y="2063"/>
                </a:lnTo>
                <a:lnTo>
                  <a:pt x="1013" y="2063"/>
                </a:lnTo>
                <a:lnTo>
                  <a:pt x="1027" y="2049"/>
                </a:lnTo>
                <a:lnTo>
                  <a:pt x="1027" y="2049"/>
                </a:lnTo>
                <a:lnTo>
                  <a:pt x="1036" y="2035"/>
                </a:lnTo>
                <a:lnTo>
                  <a:pt x="1043" y="2020"/>
                </a:lnTo>
                <a:lnTo>
                  <a:pt x="1043" y="2020"/>
                </a:lnTo>
                <a:lnTo>
                  <a:pt x="1044" y="2013"/>
                </a:lnTo>
                <a:lnTo>
                  <a:pt x="1046" y="2004"/>
                </a:lnTo>
                <a:lnTo>
                  <a:pt x="1046" y="1988"/>
                </a:lnTo>
                <a:lnTo>
                  <a:pt x="1046" y="1988"/>
                </a:lnTo>
                <a:lnTo>
                  <a:pt x="1044" y="1971"/>
                </a:lnTo>
                <a:lnTo>
                  <a:pt x="1041" y="1955"/>
                </a:lnTo>
                <a:lnTo>
                  <a:pt x="1030" y="1922"/>
                </a:lnTo>
                <a:lnTo>
                  <a:pt x="1030" y="1922"/>
                </a:lnTo>
                <a:lnTo>
                  <a:pt x="1025" y="1906"/>
                </a:lnTo>
                <a:lnTo>
                  <a:pt x="1020" y="1891"/>
                </a:lnTo>
                <a:lnTo>
                  <a:pt x="1020" y="1891"/>
                </a:lnTo>
                <a:lnTo>
                  <a:pt x="1011" y="1879"/>
                </a:lnTo>
                <a:lnTo>
                  <a:pt x="1010" y="1872"/>
                </a:lnTo>
                <a:lnTo>
                  <a:pt x="1006" y="1866"/>
                </a:lnTo>
                <a:lnTo>
                  <a:pt x="1006" y="1866"/>
                </a:lnTo>
                <a:lnTo>
                  <a:pt x="1004" y="1849"/>
                </a:lnTo>
                <a:lnTo>
                  <a:pt x="999" y="1832"/>
                </a:lnTo>
                <a:lnTo>
                  <a:pt x="999" y="1832"/>
                </a:lnTo>
                <a:lnTo>
                  <a:pt x="994" y="1818"/>
                </a:lnTo>
                <a:lnTo>
                  <a:pt x="989" y="1804"/>
                </a:lnTo>
                <a:lnTo>
                  <a:pt x="989" y="1804"/>
                </a:lnTo>
                <a:lnTo>
                  <a:pt x="969" y="1734"/>
                </a:lnTo>
                <a:lnTo>
                  <a:pt x="969" y="1734"/>
                </a:lnTo>
                <a:lnTo>
                  <a:pt x="959" y="1704"/>
                </a:lnTo>
                <a:lnTo>
                  <a:pt x="949" y="1675"/>
                </a:lnTo>
                <a:lnTo>
                  <a:pt x="949" y="1675"/>
                </a:lnTo>
                <a:lnTo>
                  <a:pt x="935" y="1644"/>
                </a:lnTo>
                <a:lnTo>
                  <a:pt x="926" y="1628"/>
                </a:lnTo>
                <a:lnTo>
                  <a:pt x="917" y="1614"/>
                </a:lnTo>
                <a:lnTo>
                  <a:pt x="917" y="1614"/>
                </a:lnTo>
                <a:lnTo>
                  <a:pt x="907" y="1600"/>
                </a:lnTo>
                <a:lnTo>
                  <a:pt x="900" y="1586"/>
                </a:lnTo>
                <a:lnTo>
                  <a:pt x="884" y="1556"/>
                </a:lnTo>
                <a:lnTo>
                  <a:pt x="884" y="1556"/>
                </a:lnTo>
                <a:lnTo>
                  <a:pt x="865" y="1525"/>
                </a:lnTo>
                <a:lnTo>
                  <a:pt x="865" y="1525"/>
                </a:lnTo>
                <a:lnTo>
                  <a:pt x="856" y="1511"/>
                </a:lnTo>
                <a:lnTo>
                  <a:pt x="851" y="1504"/>
                </a:lnTo>
                <a:lnTo>
                  <a:pt x="849" y="1496"/>
                </a:lnTo>
                <a:lnTo>
                  <a:pt x="849" y="1496"/>
                </a:lnTo>
                <a:lnTo>
                  <a:pt x="849" y="1480"/>
                </a:lnTo>
                <a:lnTo>
                  <a:pt x="848" y="1464"/>
                </a:lnTo>
                <a:lnTo>
                  <a:pt x="844" y="1448"/>
                </a:lnTo>
                <a:lnTo>
                  <a:pt x="839" y="1442"/>
                </a:lnTo>
                <a:lnTo>
                  <a:pt x="834" y="1435"/>
                </a:lnTo>
                <a:lnTo>
                  <a:pt x="834" y="1435"/>
                </a:lnTo>
                <a:lnTo>
                  <a:pt x="834" y="1431"/>
                </a:lnTo>
                <a:lnTo>
                  <a:pt x="834" y="1428"/>
                </a:lnTo>
                <a:lnTo>
                  <a:pt x="834" y="1419"/>
                </a:lnTo>
                <a:lnTo>
                  <a:pt x="834" y="1419"/>
                </a:lnTo>
                <a:lnTo>
                  <a:pt x="832" y="1401"/>
                </a:lnTo>
                <a:lnTo>
                  <a:pt x="832" y="1401"/>
                </a:lnTo>
                <a:lnTo>
                  <a:pt x="830" y="1365"/>
                </a:lnTo>
                <a:lnTo>
                  <a:pt x="830" y="1365"/>
                </a:lnTo>
                <a:lnTo>
                  <a:pt x="828" y="1351"/>
                </a:lnTo>
                <a:lnTo>
                  <a:pt x="827" y="1335"/>
                </a:lnTo>
                <a:lnTo>
                  <a:pt x="827" y="1335"/>
                </a:lnTo>
                <a:lnTo>
                  <a:pt x="823" y="1320"/>
                </a:lnTo>
                <a:lnTo>
                  <a:pt x="823" y="1320"/>
                </a:lnTo>
                <a:lnTo>
                  <a:pt x="821" y="1311"/>
                </a:lnTo>
                <a:lnTo>
                  <a:pt x="821" y="1311"/>
                </a:lnTo>
                <a:lnTo>
                  <a:pt x="821" y="1307"/>
                </a:lnTo>
                <a:lnTo>
                  <a:pt x="823" y="1304"/>
                </a:lnTo>
                <a:lnTo>
                  <a:pt x="823" y="1304"/>
                </a:lnTo>
                <a:lnTo>
                  <a:pt x="828" y="1297"/>
                </a:lnTo>
                <a:lnTo>
                  <a:pt x="828" y="1294"/>
                </a:lnTo>
                <a:lnTo>
                  <a:pt x="828" y="1290"/>
                </a:lnTo>
                <a:lnTo>
                  <a:pt x="828" y="1290"/>
                </a:lnTo>
                <a:lnTo>
                  <a:pt x="827" y="1287"/>
                </a:lnTo>
                <a:lnTo>
                  <a:pt x="827" y="1285"/>
                </a:lnTo>
                <a:lnTo>
                  <a:pt x="827" y="1283"/>
                </a:lnTo>
                <a:lnTo>
                  <a:pt x="827" y="1283"/>
                </a:lnTo>
                <a:lnTo>
                  <a:pt x="834" y="1278"/>
                </a:lnTo>
                <a:lnTo>
                  <a:pt x="834" y="1278"/>
                </a:lnTo>
                <a:lnTo>
                  <a:pt x="839" y="1271"/>
                </a:lnTo>
                <a:lnTo>
                  <a:pt x="842" y="1264"/>
                </a:lnTo>
                <a:lnTo>
                  <a:pt x="844" y="1257"/>
                </a:lnTo>
                <a:lnTo>
                  <a:pt x="844" y="1250"/>
                </a:lnTo>
                <a:lnTo>
                  <a:pt x="844" y="1250"/>
                </a:lnTo>
                <a:lnTo>
                  <a:pt x="818" y="1114"/>
                </a:lnTo>
                <a:lnTo>
                  <a:pt x="818" y="1114"/>
                </a:lnTo>
                <a:lnTo>
                  <a:pt x="814" y="1099"/>
                </a:lnTo>
                <a:lnTo>
                  <a:pt x="809" y="1085"/>
                </a:lnTo>
                <a:lnTo>
                  <a:pt x="809" y="1085"/>
                </a:lnTo>
                <a:lnTo>
                  <a:pt x="809" y="1078"/>
                </a:lnTo>
                <a:lnTo>
                  <a:pt x="809" y="1069"/>
                </a:lnTo>
                <a:lnTo>
                  <a:pt x="809" y="1069"/>
                </a:lnTo>
                <a:lnTo>
                  <a:pt x="806" y="1062"/>
                </a:lnTo>
                <a:lnTo>
                  <a:pt x="801" y="1055"/>
                </a:lnTo>
                <a:lnTo>
                  <a:pt x="801" y="1055"/>
                </a:lnTo>
                <a:lnTo>
                  <a:pt x="797" y="1048"/>
                </a:lnTo>
                <a:lnTo>
                  <a:pt x="792" y="1039"/>
                </a:lnTo>
                <a:lnTo>
                  <a:pt x="787" y="1024"/>
                </a:lnTo>
                <a:lnTo>
                  <a:pt x="787" y="1024"/>
                </a:lnTo>
                <a:lnTo>
                  <a:pt x="783" y="1017"/>
                </a:lnTo>
                <a:lnTo>
                  <a:pt x="780" y="1013"/>
                </a:lnTo>
                <a:lnTo>
                  <a:pt x="780" y="1011"/>
                </a:lnTo>
                <a:lnTo>
                  <a:pt x="780" y="1011"/>
                </a:lnTo>
                <a:lnTo>
                  <a:pt x="781" y="991"/>
                </a:lnTo>
                <a:lnTo>
                  <a:pt x="781" y="991"/>
                </a:lnTo>
                <a:lnTo>
                  <a:pt x="783" y="975"/>
                </a:lnTo>
                <a:lnTo>
                  <a:pt x="783" y="957"/>
                </a:lnTo>
                <a:lnTo>
                  <a:pt x="783" y="924"/>
                </a:lnTo>
                <a:lnTo>
                  <a:pt x="783" y="924"/>
                </a:lnTo>
                <a:lnTo>
                  <a:pt x="780" y="907"/>
                </a:lnTo>
                <a:lnTo>
                  <a:pt x="776" y="891"/>
                </a:lnTo>
                <a:lnTo>
                  <a:pt x="776" y="891"/>
                </a:lnTo>
                <a:lnTo>
                  <a:pt x="776" y="877"/>
                </a:lnTo>
                <a:lnTo>
                  <a:pt x="776" y="862"/>
                </a:lnTo>
                <a:lnTo>
                  <a:pt x="776" y="862"/>
                </a:lnTo>
                <a:lnTo>
                  <a:pt x="774" y="792"/>
                </a:lnTo>
                <a:lnTo>
                  <a:pt x="773" y="757"/>
                </a:lnTo>
                <a:lnTo>
                  <a:pt x="769" y="740"/>
                </a:lnTo>
                <a:lnTo>
                  <a:pt x="766" y="722"/>
                </a:lnTo>
                <a:lnTo>
                  <a:pt x="766" y="722"/>
                </a:lnTo>
                <a:lnTo>
                  <a:pt x="762" y="707"/>
                </a:lnTo>
                <a:lnTo>
                  <a:pt x="761" y="691"/>
                </a:lnTo>
                <a:lnTo>
                  <a:pt x="761" y="691"/>
                </a:lnTo>
                <a:lnTo>
                  <a:pt x="759" y="656"/>
                </a:lnTo>
                <a:lnTo>
                  <a:pt x="759" y="656"/>
                </a:lnTo>
                <a:lnTo>
                  <a:pt x="759" y="623"/>
                </a:lnTo>
                <a:lnTo>
                  <a:pt x="757" y="590"/>
                </a:lnTo>
                <a:lnTo>
                  <a:pt x="757" y="590"/>
                </a:lnTo>
                <a:lnTo>
                  <a:pt x="754" y="555"/>
                </a:lnTo>
                <a:lnTo>
                  <a:pt x="750" y="538"/>
                </a:lnTo>
                <a:lnTo>
                  <a:pt x="745" y="520"/>
                </a:lnTo>
                <a:lnTo>
                  <a:pt x="745" y="520"/>
                </a:lnTo>
                <a:lnTo>
                  <a:pt x="738" y="505"/>
                </a:lnTo>
                <a:lnTo>
                  <a:pt x="729" y="491"/>
                </a:lnTo>
                <a:lnTo>
                  <a:pt x="710" y="463"/>
                </a:lnTo>
                <a:lnTo>
                  <a:pt x="710" y="463"/>
                </a:lnTo>
                <a:lnTo>
                  <a:pt x="701" y="449"/>
                </a:lnTo>
                <a:lnTo>
                  <a:pt x="691" y="435"/>
                </a:lnTo>
                <a:lnTo>
                  <a:pt x="680" y="423"/>
                </a:lnTo>
                <a:lnTo>
                  <a:pt x="668" y="411"/>
                </a:lnTo>
                <a:lnTo>
                  <a:pt x="642" y="390"/>
                </a:lnTo>
                <a:lnTo>
                  <a:pt x="613" y="372"/>
                </a:lnTo>
                <a:lnTo>
                  <a:pt x="613" y="372"/>
                </a:lnTo>
                <a:lnTo>
                  <a:pt x="604" y="369"/>
                </a:lnTo>
                <a:lnTo>
                  <a:pt x="604" y="369"/>
                </a:lnTo>
                <a:lnTo>
                  <a:pt x="604" y="364"/>
                </a:lnTo>
                <a:lnTo>
                  <a:pt x="602" y="357"/>
                </a:lnTo>
                <a:lnTo>
                  <a:pt x="602" y="357"/>
                </a:lnTo>
                <a:lnTo>
                  <a:pt x="600" y="352"/>
                </a:lnTo>
                <a:lnTo>
                  <a:pt x="597" y="348"/>
                </a:lnTo>
                <a:lnTo>
                  <a:pt x="593" y="346"/>
                </a:lnTo>
                <a:lnTo>
                  <a:pt x="588" y="345"/>
                </a:lnTo>
                <a:lnTo>
                  <a:pt x="588" y="345"/>
                </a:lnTo>
                <a:lnTo>
                  <a:pt x="583" y="345"/>
                </a:lnTo>
                <a:lnTo>
                  <a:pt x="579" y="343"/>
                </a:lnTo>
                <a:lnTo>
                  <a:pt x="579" y="343"/>
                </a:lnTo>
                <a:lnTo>
                  <a:pt x="578" y="338"/>
                </a:lnTo>
                <a:lnTo>
                  <a:pt x="578" y="331"/>
                </a:lnTo>
                <a:lnTo>
                  <a:pt x="578" y="331"/>
                </a:lnTo>
                <a:lnTo>
                  <a:pt x="578" y="325"/>
                </a:lnTo>
                <a:lnTo>
                  <a:pt x="579" y="320"/>
                </a:lnTo>
                <a:lnTo>
                  <a:pt x="583" y="310"/>
                </a:lnTo>
                <a:lnTo>
                  <a:pt x="583" y="310"/>
                </a:lnTo>
                <a:close/>
              </a:path>
            </a:pathLst>
          </a:custGeom>
          <a:gradFill>
            <a:gsLst>
              <a:gs pos="0">
                <a:srgbClr val="6097E6"/>
              </a:gs>
              <a:gs pos="100000">
                <a:srgbClr val="0375B1"/>
              </a:gs>
            </a:gsLst>
            <a:lin ang="17640000" scaled="0"/>
          </a:gradFill>
          <a:ln w="9525">
            <a:noFill/>
          </a:ln>
        </p:spPr>
        <p:txBody>
          <a:bodyPr/>
          <a:p>
            <a:endParaRPr lang="en-US" altLang="x-none" baseline="-25000" dirty="0">
              <a:ea typeface="MS PGothic" panose="020B0600070205080204" pitchFamily="7" charset="-128"/>
            </a:endParaRPr>
          </a:p>
        </p:txBody>
      </p:sp>
      <p:sp>
        <p:nvSpPr>
          <p:cNvPr id="6149" name="Freeform 13"/>
          <p:cNvSpPr>
            <a:spLocks noEditPoints="1"/>
          </p:cNvSpPr>
          <p:nvPr/>
        </p:nvSpPr>
        <p:spPr>
          <a:xfrm>
            <a:off x="10066973" y="961708"/>
            <a:ext cx="496887" cy="1643062"/>
          </a:xfrm>
          <a:custGeom>
            <a:avLst/>
            <a:gdLst>
              <a:gd name="txL" fmla="*/ 0 w 313"/>
              <a:gd name="txT" fmla="*/ 0 h 1035"/>
              <a:gd name="txR" fmla="*/ 313 w 313"/>
              <a:gd name="txB" fmla="*/ 1035 h 1035"/>
            </a:gdLst>
            <a:ahLst/>
            <a:cxnLst>
              <a:cxn ang="0">
                <a:pos x="299" y="883"/>
              </a:cxn>
              <a:cxn ang="0">
                <a:pos x="294" y="906"/>
              </a:cxn>
              <a:cxn ang="0">
                <a:pos x="249" y="963"/>
              </a:cxn>
              <a:cxn ang="0">
                <a:pos x="245" y="937"/>
              </a:cxn>
              <a:cxn ang="0">
                <a:pos x="245" y="887"/>
              </a:cxn>
              <a:cxn ang="0">
                <a:pos x="134" y="808"/>
              </a:cxn>
              <a:cxn ang="0">
                <a:pos x="123" y="875"/>
              </a:cxn>
              <a:cxn ang="0">
                <a:pos x="118" y="923"/>
              </a:cxn>
              <a:cxn ang="0">
                <a:pos x="132" y="969"/>
              </a:cxn>
              <a:cxn ang="0">
                <a:pos x="123" y="1017"/>
              </a:cxn>
              <a:cxn ang="0">
                <a:pos x="88" y="1023"/>
              </a:cxn>
              <a:cxn ang="0">
                <a:pos x="24" y="1033"/>
              </a:cxn>
              <a:cxn ang="0">
                <a:pos x="0" y="1028"/>
              </a:cxn>
              <a:cxn ang="0">
                <a:pos x="43" y="995"/>
              </a:cxn>
              <a:cxn ang="0">
                <a:pos x="54" y="953"/>
              </a:cxn>
              <a:cxn ang="0">
                <a:pos x="41" y="881"/>
              </a:cxn>
              <a:cxn ang="0">
                <a:pos x="47" y="681"/>
              </a:cxn>
              <a:cxn ang="0">
                <a:pos x="36" y="634"/>
              </a:cxn>
              <a:cxn ang="0">
                <a:pos x="36" y="573"/>
              </a:cxn>
              <a:cxn ang="0">
                <a:pos x="8" y="554"/>
              </a:cxn>
              <a:cxn ang="0">
                <a:pos x="22" y="336"/>
              </a:cxn>
              <a:cxn ang="0">
                <a:pos x="45" y="265"/>
              </a:cxn>
              <a:cxn ang="0">
                <a:pos x="74" y="190"/>
              </a:cxn>
              <a:cxn ang="0">
                <a:pos x="81" y="159"/>
              </a:cxn>
              <a:cxn ang="0">
                <a:pos x="55" y="135"/>
              </a:cxn>
              <a:cxn ang="0">
                <a:pos x="48" y="112"/>
              </a:cxn>
              <a:cxn ang="0">
                <a:pos x="61" y="82"/>
              </a:cxn>
              <a:cxn ang="0">
                <a:pos x="61" y="46"/>
              </a:cxn>
              <a:cxn ang="0">
                <a:pos x="59" y="42"/>
              </a:cxn>
              <a:cxn ang="0">
                <a:pos x="59" y="34"/>
              </a:cxn>
              <a:cxn ang="0">
                <a:pos x="69" y="21"/>
              </a:cxn>
              <a:cxn ang="0">
                <a:pos x="76" y="13"/>
              </a:cxn>
              <a:cxn ang="0">
                <a:pos x="80" y="14"/>
              </a:cxn>
              <a:cxn ang="0">
                <a:pos x="88" y="13"/>
              </a:cxn>
              <a:cxn ang="0">
                <a:pos x="102" y="7"/>
              </a:cxn>
              <a:cxn ang="0">
                <a:pos x="114" y="0"/>
              </a:cxn>
              <a:cxn ang="0">
                <a:pos x="142" y="9"/>
              </a:cxn>
              <a:cxn ang="0">
                <a:pos x="156" y="14"/>
              </a:cxn>
              <a:cxn ang="0">
                <a:pos x="158" y="16"/>
              </a:cxn>
              <a:cxn ang="0">
                <a:pos x="156" y="20"/>
              </a:cxn>
              <a:cxn ang="0">
                <a:pos x="156" y="20"/>
              </a:cxn>
              <a:cxn ang="0">
                <a:pos x="174" y="37"/>
              </a:cxn>
              <a:cxn ang="0">
                <a:pos x="177" y="54"/>
              </a:cxn>
              <a:cxn ang="0">
                <a:pos x="175" y="63"/>
              </a:cxn>
              <a:cxn ang="0">
                <a:pos x="181" y="84"/>
              </a:cxn>
              <a:cxn ang="0">
                <a:pos x="177" y="112"/>
              </a:cxn>
              <a:cxn ang="0">
                <a:pos x="163" y="136"/>
              </a:cxn>
              <a:cxn ang="0">
                <a:pos x="177" y="154"/>
              </a:cxn>
              <a:cxn ang="0">
                <a:pos x="217" y="232"/>
              </a:cxn>
              <a:cxn ang="0">
                <a:pos x="224" y="478"/>
              </a:cxn>
              <a:cxn ang="0">
                <a:pos x="224" y="589"/>
              </a:cxn>
              <a:cxn ang="0">
                <a:pos x="186" y="622"/>
              </a:cxn>
              <a:cxn ang="0">
                <a:pos x="160" y="674"/>
              </a:cxn>
              <a:cxn ang="0">
                <a:pos x="175" y="730"/>
              </a:cxn>
              <a:cxn ang="0">
                <a:pos x="238" y="793"/>
              </a:cxn>
              <a:cxn ang="0">
                <a:pos x="303" y="838"/>
              </a:cxn>
              <a:cxn ang="0">
                <a:pos x="114" y="4"/>
              </a:cxn>
              <a:cxn ang="0">
                <a:pos x="175" y="58"/>
              </a:cxn>
              <a:cxn ang="0">
                <a:pos x="177" y="94"/>
              </a:cxn>
              <a:cxn ang="0">
                <a:pos x="177" y="91"/>
              </a:cxn>
            </a:cxnLst>
            <a:rect l="txL" t="txT" r="txR" b="txB"/>
            <a:pathLst>
              <a:path w="313" h="1035">
                <a:moveTo>
                  <a:pt x="313" y="854"/>
                </a:moveTo>
                <a:lnTo>
                  <a:pt x="313" y="854"/>
                </a:lnTo>
                <a:lnTo>
                  <a:pt x="311" y="857"/>
                </a:lnTo>
                <a:lnTo>
                  <a:pt x="310" y="862"/>
                </a:lnTo>
                <a:lnTo>
                  <a:pt x="310" y="862"/>
                </a:lnTo>
                <a:lnTo>
                  <a:pt x="304" y="871"/>
                </a:lnTo>
                <a:lnTo>
                  <a:pt x="304" y="871"/>
                </a:lnTo>
                <a:lnTo>
                  <a:pt x="299" y="883"/>
                </a:lnTo>
                <a:lnTo>
                  <a:pt x="299" y="883"/>
                </a:lnTo>
                <a:lnTo>
                  <a:pt x="297" y="887"/>
                </a:lnTo>
                <a:lnTo>
                  <a:pt x="292" y="887"/>
                </a:lnTo>
                <a:lnTo>
                  <a:pt x="292" y="887"/>
                </a:lnTo>
                <a:lnTo>
                  <a:pt x="296" y="890"/>
                </a:lnTo>
                <a:lnTo>
                  <a:pt x="297" y="895"/>
                </a:lnTo>
                <a:lnTo>
                  <a:pt x="297" y="895"/>
                </a:lnTo>
                <a:lnTo>
                  <a:pt x="296" y="901"/>
                </a:lnTo>
                <a:lnTo>
                  <a:pt x="294" y="906"/>
                </a:lnTo>
                <a:lnTo>
                  <a:pt x="294" y="906"/>
                </a:lnTo>
                <a:lnTo>
                  <a:pt x="285" y="927"/>
                </a:lnTo>
                <a:lnTo>
                  <a:pt x="285" y="927"/>
                </a:lnTo>
                <a:lnTo>
                  <a:pt x="273" y="946"/>
                </a:lnTo>
                <a:lnTo>
                  <a:pt x="261" y="963"/>
                </a:lnTo>
                <a:lnTo>
                  <a:pt x="261" y="963"/>
                </a:lnTo>
                <a:lnTo>
                  <a:pt x="259" y="965"/>
                </a:lnTo>
                <a:lnTo>
                  <a:pt x="256" y="965"/>
                </a:lnTo>
                <a:lnTo>
                  <a:pt x="249" y="963"/>
                </a:lnTo>
                <a:lnTo>
                  <a:pt x="249" y="963"/>
                </a:lnTo>
                <a:lnTo>
                  <a:pt x="243" y="960"/>
                </a:lnTo>
                <a:lnTo>
                  <a:pt x="238" y="955"/>
                </a:lnTo>
                <a:lnTo>
                  <a:pt x="238" y="955"/>
                </a:lnTo>
                <a:lnTo>
                  <a:pt x="238" y="951"/>
                </a:lnTo>
                <a:lnTo>
                  <a:pt x="238" y="948"/>
                </a:lnTo>
                <a:lnTo>
                  <a:pt x="238" y="948"/>
                </a:lnTo>
                <a:lnTo>
                  <a:pt x="242" y="942"/>
                </a:lnTo>
                <a:lnTo>
                  <a:pt x="242" y="942"/>
                </a:lnTo>
                <a:lnTo>
                  <a:pt x="245" y="937"/>
                </a:lnTo>
                <a:lnTo>
                  <a:pt x="247" y="930"/>
                </a:lnTo>
                <a:lnTo>
                  <a:pt x="247" y="930"/>
                </a:lnTo>
                <a:lnTo>
                  <a:pt x="247" y="915"/>
                </a:lnTo>
                <a:lnTo>
                  <a:pt x="249" y="899"/>
                </a:lnTo>
                <a:lnTo>
                  <a:pt x="249" y="899"/>
                </a:lnTo>
                <a:lnTo>
                  <a:pt x="249" y="892"/>
                </a:lnTo>
                <a:lnTo>
                  <a:pt x="249" y="888"/>
                </a:lnTo>
                <a:lnTo>
                  <a:pt x="245" y="887"/>
                </a:lnTo>
                <a:lnTo>
                  <a:pt x="245" y="887"/>
                </a:lnTo>
                <a:lnTo>
                  <a:pt x="233" y="880"/>
                </a:lnTo>
                <a:lnTo>
                  <a:pt x="233" y="880"/>
                </a:lnTo>
                <a:lnTo>
                  <a:pt x="205" y="864"/>
                </a:lnTo>
                <a:lnTo>
                  <a:pt x="181" y="848"/>
                </a:lnTo>
                <a:lnTo>
                  <a:pt x="181" y="848"/>
                </a:lnTo>
                <a:lnTo>
                  <a:pt x="168" y="838"/>
                </a:lnTo>
                <a:lnTo>
                  <a:pt x="156" y="829"/>
                </a:lnTo>
                <a:lnTo>
                  <a:pt x="134" y="808"/>
                </a:lnTo>
                <a:lnTo>
                  <a:pt x="134" y="808"/>
                </a:lnTo>
                <a:lnTo>
                  <a:pt x="130" y="815"/>
                </a:lnTo>
                <a:lnTo>
                  <a:pt x="127" y="824"/>
                </a:lnTo>
                <a:lnTo>
                  <a:pt x="127" y="824"/>
                </a:lnTo>
                <a:lnTo>
                  <a:pt x="125" y="838"/>
                </a:lnTo>
                <a:lnTo>
                  <a:pt x="123" y="852"/>
                </a:lnTo>
                <a:lnTo>
                  <a:pt x="123" y="852"/>
                </a:lnTo>
                <a:lnTo>
                  <a:pt x="123" y="868"/>
                </a:lnTo>
                <a:lnTo>
                  <a:pt x="123" y="868"/>
                </a:lnTo>
                <a:lnTo>
                  <a:pt x="123" y="875"/>
                </a:lnTo>
                <a:lnTo>
                  <a:pt x="121" y="881"/>
                </a:lnTo>
                <a:lnTo>
                  <a:pt x="121" y="881"/>
                </a:lnTo>
                <a:lnTo>
                  <a:pt x="120" y="888"/>
                </a:lnTo>
                <a:lnTo>
                  <a:pt x="116" y="895"/>
                </a:lnTo>
                <a:lnTo>
                  <a:pt x="116" y="895"/>
                </a:lnTo>
                <a:lnTo>
                  <a:pt x="114" y="901"/>
                </a:lnTo>
                <a:lnTo>
                  <a:pt x="114" y="908"/>
                </a:lnTo>
                <a:lnTo>
                  <a:pt x="114" y="908"/>
                </a:lnTo>
                <a:lnTo>
                  <a:pt x="118" y="923"/>
                </a:lnTo>
                <a:lnTo>
                  <a:pt x="120" y="939"/>
                </a:lnTo>
                <a:lnTo>
                  <a:pt x="120" y="939"/>
                </a:lnTo>
                <a:lnTo>
                  <a:pt x="120" y="946"/>
                </a:lnTo>
                <a:lnTo>
                  <a:pt x="121" y="951"/>
                </a:lnTo>
                <a:lnTo>
                  <a:pt x="121" y="951"/>
                </a:lnTo>
                <a:lnTo>
                  <a:pt x="127" y="956"/>
                </a:lnTo>
                <a:lnTo>
                  <a:pt x="130" y="962"/>
                </a:lnTo>
                <a:lnTo>
                  <a:pt x="130" y="962"/>
                </a:lnTo>
                <a:lnTo>
                  <a:pt x="132" y="969"/>
                </a:lnTo>
                <a:lnTo>
                  <a:pt x="132" y="975"/>
                </a:lnTo>
                <a:lnTo>
                  <a:pt x="130" y="989"/>
                </a:lnTo>
                <a:lnTo>
                  <a:pt x="130" y="989"/>
                </a:lnTo>
                <a:lnTo>
                  <a:pt x="128" y="1007"/>
                </a:lnTo>
                <a:lnTo>
                  <a:pt x="128" y="1007"/>
                </a:lnTo>
                <a:lnTo>
                  <a:pt x="128" y="1014"/>
                </a:lnTo>
                <a:lnTo>
                  <a:pt x="128" y="1014"/>
                </a:lnTo>
                <a:lnTo>
                  <a:pt x="125" y="1016"/>
                </a:lnTo>
                <a:lnTo>
                  <a:pt x="123" y="1017"/>
                </a:lnTo>
                <a:lnTo>
                  <a:pt x="123" y="1017"/>
                </a:lnTo>
                <a:lnTo>
                  <a:pt x="108" y="1021"/>
                </a:lnTo>
                <a:lnTo>
                  <a:pt x="108" y="1021"/>
                </a:lnTo>
                <a:lnTo>
                  <a:pt x="101" y="1023"/>
                </a:lnTo>
                <a:lnTo>
                  <a:pt x="99" y="1023"/>
                </a:lnTo>
                <a:lnTo>
                  <a:pt x="95" y="1021"/>
                </a:lnTo>
                <a:lnTo>
                  <a:pt x="95" y="1021"/>
                </a:lnTo>
                <a:lnTo>
                  <a:pt x="92" y="1021"/>
                </a:lnTo>
                <a:lnTo>
                  <a:pt x="88" y="1023"/>
                </a:lnTo>
                <a:lnTo>
                  <a:pt x="88" y="1023"/>
                </a:lnTo>
                <a:lnTo>
                  <a:pt x="81" y="1024"/>
                </a:lnTo>
                <a:lnTo>
                  <a:pt x="81" y="1024"/>
                </a:lnTo>
                <a:lnTo>
                  <a:pt x="67" y="1031"/>
                </a:lnTo>
                <a:lnTo>
                  <a:pt x="67" y="1031"/>
                </a:lnTo>
                <a:lnTo>
                  <a:pt x="54" y="1033"/>
                </a:lnTo>
                <a:lnTo>
                  <a:pt x="38" y="1033"/>
                </a:lnTo>
                <a:lnTo>
                  <a:pt x="38" y="1033"/>
                </a:lnTo>
                <a:lnTo>
                  <a:pt x="24" y="1033"/>
                </a:lnTo>
                <a:lnTo>
                  <a:pt x="24" y="1033"/>
                </a:lnTo>
                <a:lnTo>
                  <a:pt x="17" y="1035"/>
                </a:lnTo>
                <a:lnTo>
                  <a:pt x="17" y="1035"/>
                </a:lnTo>
                <a:lnTo>
                  <a:pt x="8" y="1033"/>
                </a:lnTo>
                <a:lnTo>
                  <a:pt x="8" y="1033"/>
                </a:lnTo>
                <a:lnTo>
                  <a:pt x="3" y="1033"/>
                </a:lnTo>
                <a:lnTo>
                  <a:pt x="1" y="1031"/>
                </a:lnTo>
                <a:lnTo>
                  <a:pt x="0" y="1028"/>
                </a:lnTo>
                <a:lnTo>
                  <a:pt x="0" y="1028"/>
                </a:lnTo>
                <a:lnTo>
                  <a:pt x="0" y="1021"/>
                </a:lnTo>
                <a:lnTo>
                  <a:pt x="1" y="1017"/>
                </a:lnTo>
                <a:lnTo>
                  <a:pt x="3" y="1014"/>
                </a:lnTo>
                <a:lnTo>
                  <a:pt x="3" y="1014"/>
                </a:lnTo>
                <a:lnTo>
                  <a:pt x="17" y="1009"/>
                </a:lnTo>
                <a:lnTo>
                  <a:pt x="31" y="1003"/>
                </a:lnTo>
                <a:lnTo>
                  <a:pt x="31" y="1003"/>
                </a:lnTo>
                <a:lnTo>
                  <a:pt x="38" y="1000"/>
                </a:lnTo>
                <a:lnTo>
                  <a:pt x="43" y="995"/>
                </a:lnTo>
                <a:lnTo>
                  <a:pt x="50" y="982"/>
                </a:lnTo>
                <a:lnTo>
                  <a:pt x="50" y="982"/>
                </a:lnTo>
                <a:lnTo>
                  <a:pt x="54" y="974"/>
                </a:lnTo>
                <a:lnTo>
                  <a:pt x="54" y="974"/>
                </a:lnTo>
                <a:lnTo>
                  <a:pt x="54" y="970"/>
                </a:lnTo>
                <a:lnTo>
                  <a:pt x="52" y="969"/>
                </a:lnTo>
                <a:lnTo>
                  <a:pt x="52" y="969"/>
                </a:lnTo>
                <a:lnTo>
                  <a:pt x="52" y="960"/>
                </a:lnTo>
                <a:lnTo>
                  <a:pt x="54" y="953"/>
                </a:lnTo>
                <a:lnTo>
                  <a:pt x="54" y="953"/>
                </a:lnTo>
                <a:lnTo>
                  <a:pt x="54" y="946"/>
                </a:lnTo>
                <a:lnTo>
                  <a:pt x="52" y="939"/>
                </a:lnTo>
                <a:lnTo>
                  <a:pt x="48" y="925"/>
                </a:lnTo>
                <a:lnTo>
                  <a:pt x="48" y="925"/>
                </a:lnTo>
                <a:lnTo>
                  <a:pt x="45" y="911"/>
                </a:lnTo>
                <a:lnTo>
                  <a:pt x="43" y="895"/>
                </a:lnTo>
                <a:lnTo>
                  <a:pt x="43" y="895"/>
                </a:lnTo>
                <a:lnTo>
                  <a:pt x="41" y="881"/>
                </a:lnTo>
                <a:lnTo>
                  <a:pt x="41" y="866"/>
                </a:lnTo>
                <a:lnTo>
                  <a:pt x="41" y="866"/>
                </a:lnTo>
                <a:lnTo>
                  <a:pt x="41" y="805"/>
                </a:lnTo>
                <a:lnTo>
                  <a:pt x="41" y="805"/>
                </a:lnTo>
                <a:lnTo>
                  <a:pt x="43" y="742"/>
                </a:lnTo>
                <a:lnTo>
                  <a:pt x="43" y="742"/>
                </a:lnTo>
                <a:lnTo>
                  <a:pt x="45" y="711"/>
                </a:lnTo>
                <a:lnTo>
                  <a:pt x="47" y="681"/>
                </a:lnTo>
                <a:lnTo>
                  <a:pt x="47" y="681"/>
                </a:lnTo>
                <a:lnTo>
                  <a:pt x="50" y="648"/>
                </a:lnTo>
                <a:lnTo>
                  <a:pt x="50" y="648"/>
                </a:lnTo>
                <a:lnTo>
                  <a:pt x="50" y="645"/>
                </a:lnTo>
                <a:lnTo>
                  <a:pt x="50" y="643"/>
                </a:lnTo>
                <a:lnTo>
                  <a:pt x="50" y="643"/>
                </a:lnTo>
                <a:lnTo>
                  <a:pt x="43" y="641"/>
                </a:lnTo>
                <a:lnTo>
                  <a:pt x="43" y="641"/>
                </a:lnTo>
                <a:lnTo>
                  <a:pt x="38" y="638"/>
                </a:lnTo>
                <a:lnTo>
                  <a:pt x="36" y="634"/>
                </a:lnTo>
                <a:lnTo>
                  <a:pt x="34" y="632"/>
                </a:lnTo>
                <a:lnTo>
                  <a:pt x="34" y="632"/>
                </a:lnTo>
                <a:lnTo>
                  <a:pt x="36" y="619"/>
                </a:lnTo>
                <a:lnTo>
                  <a:pt x="38" y="605"/>
                </a:lnTo>
                <a:lnTo>
                  <a:pt x="38" y="605"/>
                </a:lnTo>
                <a:lnTo>
                  <a:pt x="38" y="584"/>
                </a:lnTo>
                <a:lnTo>
                  <a:pt x="38" y="584"/>
                </a:lnTo>
                <a:lnTo>
                  <a:pt x="38" y="579"/>
                </a:lnTo>
                <a:lnTo>
                  <a:pt x="36" y="573"/>
                </a:lnTo>
                <a:lnTo>
                  <a:pt x="36" y="573"/>
                </a:lnTo>
                <a:lnTo>
                  <a:pt x="29" y="570"/>
                </a:lnTo>
                <a:lnTo>
                  <a:pt x="24" y="568"/>
                </a:lnTo>
                <a:lnTo>
                  <a:pt x="24" y="568"/>
                </a:lnTo>
                <a:lnTo>
                  <a:pt x="17" y="566"/>
                </a:lnTo>
                <a:lnTo>
                  <a:pt x="14" y="565"/>
                </a:lnTo>
                <a:lnTo>
                  <a:pt x="12" y="561"/>
                </a:lnTo>
                <a:lnTo>
                  <a:pt x="12" y="561"/>
                </a:lnTo>
                <a:lnTo>
                  <a:pt x="8" y="554"/>
                </a:lnTo>
                <a:lnTo>
                  <a:pt x="8" y="547"/>
                </a:lnTo>
                <a:lnTo>
                  <a:pt x="7" y="533"/>
                </a:lnTo>
                <a:lnTo>
                  <a:pt x="7" y="533"/>
                </a:lnTo>
                <a:lnTo>
                  <a:pt x="8" y="474"/>
                </a:lnTo>
                <a:lnTo>
                  <a:pt x="8" y="474"/>
                </a:lnTo>
                <a:lnTo>
                  <a:pt x="12" y="413"/>
                </a:lnTo>
                <a:lnTo>
                  <a:pt x="19" y="352"/>
                </a:lnTo>
                <a:lnTo>
                  <a:pt x="19" y="352"/>
                </a:lnTo>
                <a:lnTo>
                  <a:pt x="22" y="336"/>
                </a:lnTo>
                <a:lnTo>
                  <a:pt x="26" y="319"/>
                </a:lnTo>
                <a:lnTo>
                  <a:pt x="26" y="319"/>
                </a:lnTo>
                <a:lnTo>
                  <a:pt x="29" y="305"/>
                </a:lnTo>
                <a:lnTo>
                  <a:pt x="34" y="293"/>
                </a:lnTo>
                <a:lnTo>
                  <a:pt x="34" y="293"/>
                </a:lnTo>
                <a:lnTo>
                  <a:pt x="40" y="279"/>
                </a:lnTo>
                <a:lnTo>
                  <a:pt x="40" y="279"/>
                </a:lnTo>
                <a:lnTo>
                  <a:pt x="45" y="265"/>
                </a:lnTo>
                <a:lnTo>
                  <a:pt x="45" y="265"/>
                </a:lnTo>
                <a:lnTo>
                  <a:pt x="52" y="249"/>
                </a:lnTo>
                <a:lnTo>
                  <a:pt x="59" y="235"/>
                </a:lnTo>
                <a:lnTo>
                  <a:pt x="59" y="235"/>
                </a:lnTo>
                <a:lnTo>
                  <a:pt x="66" y="223"/>
                </a:lnTo>
                <a:lnTo>
                  <a:pt x="73" y="211"/>
                </a:lnTo>
                <a:lnTo>
                  <a:pt x="73" y="211"/>
                </a:lnTo>
                <a:lnTo>
                  <a:pt x="74" y="204"/>
                </a:lnTo>
                <a:lnTo>
                  <a:pt x="74" y="197"/>
                </a:lnTo>
                <a:lnTo>
                  <a:pt x="74" y="190"/>
                </a:lnTo>
                <a:lnTo>
                  <a:pt x="78" y="185"/>
                </a:lnTo>
                <a:lnTo>
                  <a:pt x="78" y="185"/>
                </a:lnTo>
                <a:lnTo>
                  <a:pt x="80" y="178"/>
                </a:lnTo>
                <a:lnTo>
                  <a:pt x="83" y="171"/>
                </a:lnTo>
                <a:lnTo>
                  <a:pt x="83" y="171"/>
                </a:lnTo>
                <a:lnTo>
                  <a:pt x="83" y="164"/>
                </a:lnTo>
                <a:lnTo>
                  <a:pt x="83" y="161"/>
                </a:lnTo>
                <a:lnTo>
                  <a:pt x="81" y="159"/>
                </a:lnTo>
                <a:lnTo>
                  <a:pt x="81" y="159"/>
                </a:lnTo>
                <a:lnTo>
                  <a:pt x="66" y="157"/>
                </a:lnTo>
                <a:lnTo>
                  <a:pt x="57" y="154"/>
                </a:lnTo>
                <a:lnTo>
                  <a:pt x="55" y="152"/>
                </a:lnTo>
                <a:lnTo>
                  <a:pt x="54" y="148"/>
                </a:lnTo>
                <a:lnTo>
                  <a:pt x="54" y="148"/>
                </a:lnTo>
                <a:lnTo>
                  <a:pt x="54" y="145"/>
                </a:lnTo>
                <a:lnTo>
                  <a:pt x="54" y="141"/>
                </a:lnTo>
                <a:lnTo>
                  <a:pt x="54" y="141"/>
                </a:lnTo>
                <a:lnTo>
                  <a:pt x="55" y="135"/>
                </a:lnTo>
                <a:lnTo>
                  <a:pt x="55" y="135"/>
                </a:lnTo>
                <a:lnTo>
                  <a:pt x="57" y="119"/>
                </a:lnTo>
                <a:lnTo>
                  <a:pt x="57" y="119"/>
                </a:lnTo>
                <a:lnTo>
                  <a:pt x="57" y="117"/>
                </a:lnTo>
                <a:lnTo>
                  <a:pt x="57" y="117"/>
                </a:lnTo>
                <a:lnTo>
                  <a:pt x="54" y="115"/>
                </a:lnTo>
                <a:lnTo>
                  <a:pt x="54" y="115"/>
                </a:lnTo>
                <a:lnTo>
                  <a:pt x="50" y="115"/>
                </a:lnTo>
                <a:lnTo>
                  <a:pt x="48" y="112"/>
                </a:lnTo>
                <a:lnTo>
                  <a:pt x="48" y="112"/>
                </a:lnTo>
                <a:lnTo>
                  <a:pt x="48" y="110"/>
                </a:lnTo>
                <a:lnTo>
                  <a:pt x="50" y="107"/>
                </a:lnTo>
                <a:lnTo>
                  <a:pt x="55" y="100"/>
                </a:lnTo>
                <a:lnTo>
                  <a:pt x="55" y="100"/>
                </a:lnTo>
                <a:lnTo>
                  <a:pt x="61" y="87"/>
                </a:lnTo>
                <a:lnTo>
                  <a:pt x="61" y="87"/>
                </a:lnTo>
                <a:lnTo>
                  <a:pt x="62" y="86"/>
                </a:lnTo>
                <a:lnTo>
                  <a:pt x="61" y="82"/>
                </a:lnTo>
                <a:lnTo>
                  <a:pt x="59" y="75"/>
                </a:lnTo>
                <a:lnTo>
                  <a:pt x="59" y="75"/>
                </a:lnTo>
                <a:lnTo>
                  <a:pt x="59" y="68"/>
                </a:lnTo>
                <a:lnTo>
                  <a:pt x="61" y="61"/>
                </a:lnTo>
                <a:lnTo>
                  <a:pt x="64" y="47"/>
                </a:lnTo>
                <a:lnTo>
                  <a:pt x="64" y="47"/>
                </a:lnTo>
                <a:lnTo>
                  <a:pt x="62" y="47"/>
                </a:lnTo>
                <a:lnTo>
                  <a:pt x="62" y="47"/>
                </a:lnTo>
                <a:lnTo>
                  <a:pt x="61" y="46"/>
                </a:lnTo>
                <a:lnTo>
                  <a:pt x="61" y="46"/>
                </a:lnTo>
                <a:lnTo>
                  <a:pt x="61" y="46"/>
                </a:lnTo>
                <a:lnTo>
                  <a:pt x="59" y="44"/>
                </a:lnTo>
                <a:lnTo>
                  <a:pt x="59" y="44"/>
                </a:lnTo>
                <a:lnTo>
                  <a:pt x="59" y="44"/>
                </a:lnTo>
                <a:lnTo>
                  <a:pt x="59" y="44"/>
                </a:lnTo>
                <a:lnTo>
                  <a:pt x="59" y="44"/>
                </a:lnTo>
                <a:lnTo>
                  <a:pt x="59" y="42"/>
                </a:lnTo>
                <a:lnTo>
                  <a:pt x="59" y="42"/>
                </a:lnTo>
                <a:lnTo>
                  <a:pt x="59" y="42"/>
                </a:lnTo>
                <a:lnTo>
                  <a:pt x="59" y="39"/>
                </a:lnTo>
                <a:lnTo>
                  <a:pt x="59" y="39"/>
                </a:lnTo>
                <a:lnTo>
                  <a:pt x="59" y="37"/>
                </a:lnTo>
                <a:lnTo>
                  <a:pt x="59" y="35"/>
                </a:lnTo>
                <a:lnTo>
                  <a:pt x="59" y="35"/>
                </a:lnTo>
                <a:lnTo>
                  <a:pt x="59" y="35"/>
                </a:lnTo>
                <a:lnTo>
                  <a:pt x="59" y="34"/>
                </a:lnTo>
                <a:lnTo>
                  <a:pt x="59" y="34"/>
                </a:lnTo>
                <a:lnTo>
                  <a:pt x="62" y="30"/>
                </a:lnTo>
                <a:lnTo>
                  <a:pt x="64" y="28"/>
                </a:lnTo>
                <a:lnTo>
                  <a:pt x="64" y="25"/>
                </a:lnTo>
                <a:lnTo>
                  <a:pt x="64" y="25"/>
                </a:lnTo>
                <a:lnTo>
                  <a:pt x="67" y="27"/>
                </a:lnTo>
                <a:lnTo>
                  <a:pt x="69" y="25"/>
                </a:lnTo>
                <a:lnTo>
                  <a:pt x="69" y="23"/>
                </a:lnTo>
                <a:lnTo>
                  <a:pt x="69" y="23"/>
                </a:lnTo>
                <a:lnTo>
                  <a:pt x="69" y="21"/>
                </a:lnTo>
                <a:lnTo>
                  <a:pt x="69" y="20"/>
                </a:lnTo>
                <a:lnTo>
                  <a:pt x="69" y="20"/>
                </a:lnTo>
                <a:lnTo>
                  <a:pt x="69" y="20"/>
                </a:lnTo>
                <a:lnTo>
                  <a:pt x="71" y="18"/>
                </a:lnTo>
                <a:lnTo>
                  <a:pt x="73" y="14"/>
                </a:lnTo>
                <a:lnTo>
                  <a:pt x="73" y="14"/>
                </a:lnTo>
                <a:lnTo>
                  <a:pt x="73" y="16"/>
                </a:lnTo>
                <a:lnTo>
                  <a:pt x="74" y="14"/>
                </a:lnTo>
                <a:lnTo>
                  <a:pt x="76" y="13"/>
                </a:lnTo>
                <a:lnTo>
                  <a:pt x="76" y="13"/>
                </a:lnTo>
                <a:lnTo>
                  <a:pt x="74" y="16"/>
                </a:lnTo>
                <a:lnTo>
                  <a:pt x="74" y="16"/>
                </a:lnTo>
                <a:lnTo>
                  <a:pt x="76" y="16"/>
                </a:lnTo>
                <a:lnTo>
                  <a:pt x="76" y="14"/>
                </a:lnTo>
                <a:lnTo>
                  <a:pt x="78" y="13"/>
                </a:lnTo>
                <a:lnTo>
                  <a:pt x="78" y="13"/>
                </a:lnTo>
                <a:lnTo>
                  <a:pt x="80" y="14"/>
                </a:lnTo>
                <a:lnTo>
                  <a:pt x="80" y="14"/>
                </a:lnTo>
                <a:lnTo>
                  <a:pt x="80" y="14"/>
                </a:lnTo>
                <a:lnTo>
                  <a:pt x="80" y="14"/>
                </a:lnTo>
                <a:lnTo>
                  <a:pt x="81" y="16"/>
                </a:lnTo>
                <a:lnTo>
                  <a:pt x="83" y="18"/>
                </a:lnTo>
                <a:lnTo>
                  <a:pt x="83" y="18"/>
                </a:lnTo>
                <a:lnTo>
                  <a:pt x="85" y="16"/>
                </a:lnTo>
                <a:lnTo>
                  <a:pt x="87" y="14"/>
                </a:lnTo>
                <a:lnTo>
                  <a:pt x="87" y="14"/>
                </a:lnTo>
                <a:lnTo>
                  <a:pt x="88" y="13"/>
                </a:lnTo>
                <a:lnTo>
                  <a:pt x="92" y="13"/>
                </a:lnTo>
                <a:lnTo>
                  <a:pt x="92" y="13"/>
                </a:lnTo>
                <a:lnTo>
                  <a:pt x="94" y="11"/>
                </a:lnTo>
                <a:lnTo>
                  <a:pt x="94" y="11"/>
                </a:lnTo>
                <a:lnTo>
                  <a:pt x="94" y="11"/>
                </a:lnTo>
                <a:lnTo>
                  <a:pt x="95" y="11"/>
                </a:lnTo>
                <a:lnTo>
                  <a:pt x="97" y="9"/>
                </a:lnTo>
                <a:lnTo>
                  <a:pt x="97" y="9"/>
                </a:lnTo>
                <a:lnTo>
                  <a:pt x="102" y="7"/>
                </a:lnTo>
                <a:lnTo>
                  <a:pt x="102" y="7"/>
                </a:lnTo>
                <a:lnTo>
                  <a:pt x="108" y="4"/>
                </a:lnTo>
                <a:lnTo>
                  <a:pt x="108" y="4"/>
                </a:lnTo>
                <a:lnTo>
                  <a:pt x="109" y="2"/>
                </a:lnTo>
                <a:lnTo>
                  <a:pt x="111" y="2"/>
                </a:lnTo>
                <a:lnTo>
                  <a:pt x="111" y="2"/>
                </a:lnTo>
                <a:lnTo>
                  <a:pt x="111" y="2"/>
                </a:lnTo>
                <a:lnTo>
                  <a:pt x="113" y="0"/>
                </a:lnTo>
                <a:lnTo>
                  <a:pt x="114" y="0"/>
                </a:lnTo>
                <a:lnTo>
                  <a:pt x="120" y="2"/>
                </a:lnTo>
                <a:lnTo>
                  <a:pt x="120" y="2"/>
                </a:lnTo>
                <a:lnTo>
                  <a:pt x="121" y="4"/>
                </a:lnTo>
                <a:lnTo>
                  <a:pt x="125" y="6"/>
                </a:lnTo>
                <a:lnTo>
                  <a:pt x="125" y="6"/>
                </a:lnTo>
                <a:lnTo>
                  <a:pt x="135" y="6"/>
                </a:lnTo>
                <a:lnTo>
                  <a:pt x="139" y="7"/>
                </a:lnTo>
                <a:lnTo>
                  <a:pt x="142" y="9"/>
                </a:lnTo>
                <a:lnTo>
                  <a:pt x="142" y="9"/>
                </a:lnTo>
                <a:lnTo>
                  <a:pt x="142" y="6"/>
                </a:lnTo>
                <a:lnTo>
                  <a:pt x="142" y="6"/>
                </a:lnTo>
                <a:lnTo>
                  <a:pt x="146" y="7"/>
                </a:lnTo>
                <a:lnTo>
                  <a:pt x="146" y="7"/>
                </a:lnTo>
                <a:lnTo>
                  <a:pt x="149" y="9"/>
                </a:lnTo>
                <a:lnTo>
                  <a:pt x="149" y="9"/>
                </a:lnTo>
                <a:lnTo>
                  <a:pt x="156" y="13"/>
                </a:lnTo>
                <a:lnTo>
                  <a:pt x="156" y="13"/>
                </a:lnTo>
                <a:lnTo>
                  <a:pt x="156" y="14"/>
                </a:lnTo>
                <a:lnTo>
                  <a:pt x="156" y="16"/>
                </a:lnTo>
                <a:lnTo>
                  <a:pt x="153" y="16"/>
                </a:lnTo>
                <a:lnTo>
                  <a:pt x="153" y="16"/>
                </a:lnTo>
                <a:lnTo>
                  <a:pt x="153" y="16"/>
                </a:lnTo>
                <a:lnTo>
                  <a:pt x="153" y="18"/>
                </a:lnTo>
                <a:lnTo>
                  <a:pt x="156" y="18"/>
                </a:lnTo>
                <a:lnTo>
                  <a:pt x="156" y="18"/>
                </a:lnTo>
                <a:lnTo>
                  <a:pt x="156" y="16"/>
                </a:lnTo>
                <a:lnTo>
                  <a:pt x="158" y="16"/>
                </a:lnTo>
                <a:lnTo>
                  <a:pt x="158" y="16"/>
                </a:lnTo>
                <a:lnTo>
                  <a:pt x="160" y="18"/>
                </a:lnTo>
                <a:lnTo>
                  <a:pt x="160" y="20"/>
                </a:lnTo>
                <a:lnTo>
                  <a:pt x="160" y="20"/>
                </a:lnTo>
                <a:lnTo>
                  <a:pt x="162" y="20"/>
                </a:lnTo>
                <a:lnTo>
                  <a:pt x="162" y="21"/>
                </a:lnTo>
                <a:lnTo>
                  <a:pt x="162" y="21"/>
                </a:lnTo>
                <a:lnTo>
                  <a:pt x="160" y="21"/>
                </a:lnTo>
                <a:lnTo>
                  <a:pt x="156" y="20"/>
                </a:lnTo>
                <a:lnTo>
                  <a:pt x="156" y="20"/>
                </a:lnTo>
                <a:lnTo>
                  <a:pt x="156" y="21"/>
                </a:lnTo>
                <a:lnTo>
                  <a:pt x="156" y="21"/>
                </a:lnTo>
                <a:lnTo>
                  <a:pt x="155" y="20"/>
                </a:lnTo>
                <a:lnTo>
                  <a:pt x="156" y="20"/>
                </a:lnTo>
                <a:lnTo>
                  <a:pt x="156" y="20"/>
                </a:lnTo>
                <a:lnTo>
                  <a:pt x="156" y="20"/>
                </a:lnTo>
                <a:lnTo>
                  <a:pt x="156" y="20"/>
                </a:lnTo>
                <a:lnTo>
                  <a:pt x="156" y="20"/>
                </a:lnTo>
                <a:lnTo>
                  <a:pt x="167" y="25"/>
                </a:lnTo>
                <a:lnTo>
                  <a:pt x="167" y="25"/>
                </a:lnTo>
                <a:lnTo>
                  <a:pt x="168" y="27"/>
                </a:lnTo>
                <a:lnTo>
                  <a:pt x="172" y="32"/>
                </a:lnTo>
                <a:lnTo>
                  <a:pt x="172" y="37"/>
                </a:lnTo>
                <a:lnTo>
                  <a:pt x="172" y="42"/>
                </a:lnTo>
                <a:lnTo>
                  <a:pt x="172" y="42"/>
                </a:lnTo>
                <a:lnTo>
                  <a:pt x="174" y="37"/>
                </a:lnTo>
                <a:lnTo>
                  <a:pt x="174" y="37"/>
                </a:lnTo>
                <a:lnTo>
                  <a:pt x="175" y="44"/>
                </a:lnTo>
                <a:lnTo>
                  <a:pt x="175" y="44"/>
                </a:lnTo>
                <a:lnTo>
                  <a:pt x="175" y="46"/>
                </a:lnTo>
                <a:lnTo>
                  <a:pt x="175" y="46"/>
                </a:lnTo>
                <a:lnTo>
                  <a:pt x="175" y="46"/>
                </a:lnTo>
                <a:lnTo>
                  <a:pt x="175" y="46"/>
                </a:lnTo>
                <a:lnTo>
                  <a:pt x="177" y="49"/>
                </a:lnTo>
                <a:lnTo>
                  <a:pt x="177" y="49"/>
                </a:lnTo>
                <a:lnTo>
                  <a:pt x="177" y="54"/>
                </a:lnTo>
                <a:lnTo>
                  <a:pt x="177" y="54"/>
                </a:lnTo>
                <a:lnTo>
                  <a:pt x="177" y="56"/>
                </a:lnTo>
                <a:lnTo>
                  <a:pt x="177" y="58"/>
                </a:lnTo>
                <a:lnTo>
                  <a:pt x="177" y="58"/>
                </a:lnTo>
                <a:lnTo>
                  <a:pt x="177" y="60"/>
                </a:lnTo>
                <a:lnTo>
                  <a:pt x="175" y="60"/>
                </a:lnTo>
                <a:lnTo>
                  <a:pt x="175" y="60"/>
                </a:lnTo>
                <a:lnTo>
                  <a:pt x="174" y="61"/>
                </a:lnTo>
                <a:lnTo>
                  <a:pt x="175" y="63"/>
                </a:lnTo>
                <a:lnTo>
                  <a:pt x="175" y="65"/>
                </a:lnTo>
                <a:lnTo>
                  <a:pt x="175" y="67"/>
                </a:lnTo>
                <a:lnTo>
                  <a:pt x="175" y="67"/>
                </a:lnTo>
                <a:lnTo>
                  <a:pt x="177" y="67"/>
                </a:lnTo>
                <a:lnTo>
                  <a:pt x="179" y="68"/>
                </a:lnTo>
                <a:lnTo>
                  <a:pt x="179" y="74"/>
                </a:lnTo>
                <a:lnTo>
                  <a:pt x="179" y="74"/>
                </a:lnTo>
                <a:lnTo>
                  <a:pt x="181" y="84"/>
                </a:lnTo>
                <a:lnTo>
                  <a:pt x="181" y="84"/>
                </a:lnTo>
                <a:lnTo>
                  <a:pt x="179" y="94"/>
                </a:lnTo>
                <a:lnTo>
                  <a:pt x="179" y="94"/>
                </a:lnTo>
                <a:lnTo>
                  <a:pt x="179" y="100"/>
                </a:lnTo>
                <a:lnTo>
                  <a:pt x="179" y="100"/>
                </a:lnTo>
                <a:lnTo>
                  <a:pt x="179" y="103"/>
                </a:lnTo>
                <a:lnTo>
                  <a:pt x="179" y="103"/>
                </a:lnTo>
                <a:lnTo>
                  <a:pt x="177" y="108"/>
                </a:lnTo>
                <a:lnTo>
                  <a:pt x="177" y="108"/>
                </a:lnTo>
                <a:lnTo>
                  <a:pt x="177" y="112"/>
                </a:lnTo>
                <a:lnTo>
                  <a:pt x="177" y="112"/>
                </a:lnTo>
                <a:lnTo>
                  <a:pt x="175" y="115"/>
                </a:lnTo>
                <a:lnTo>
                  <a:pt x="175" y="115"/>
                </a:lnTo>
                <a:lnTo>
                  <a:pt x="174" y="121"/>
                </a:lnTo>
                <a:lnTo>
                  <a:pt x="174" y="121"/>
                </a:lnTo>
                <a:lnTo>
                  <a:pt x="172" y="126"/>
                </a:lnTo>
                <a:lnTo>
                  <a:pt x="170" y="129"/>
                </a:lnTo>
                <a:lnTo>
                  <a:pt x="167" y="133"/>
                </a:lnTo>
                <a:lnTo>
                  <a:pt x="163" y="136"/>
                </a:lnTo>
                <a:lnTo>
                  <a:pt x="163" y="136"/>
                </a:lnTo>
                <a:lnTo>
                  <a:pt x="165" y="138"/>
                </a:lnTo>
                <a:lnTo>
                  <a:pt x="168" y="140"/>
                </a:lnTo>
                <a:lnTo>
                  <a:pt x="175" y="141"/>
                </a:lnTo>
                <a:lnTo>
                  <a:pt x="175" y="141"/>
                </a:lnTo>
                <a:lnTo>
                  <a:pt x="177" y="143"/>
                </a:lnTo>
                <a:lnTo>
                  <a:pt x="177" y="147"/>
                </a:lnTo>
                <a:lnTo>
                  <a:pt x="177" y="154"/>
                </a:lnTo>
                <a:lnTo>
                  <a:pt x="177" y="154"/>
                </a:lnTo>
                <a:lnTo>
                  <a:pt x="179" y="161"/>
                </a:lnTo>
                <a:lnTo>
                  <a:pt x="182" y="166"/>
                </a:lnTo>
                <a:lnTo>
                  <a:pt x="182" y="166"/>
                </a:lnTo>
                <a:lnTo>
                  <a:pt x="191" y="180"/>
                </a:lnTo>
                <a:lnTo>
                  <a:pt x="191" y="180"/>
                </a:lnTo>
                <a:lnTo>
                  <a:pt x="205" y="204"/>
                </a:lnTo>
                <a:lnTo>
                  <a:pt x="212" y="218"/>
                </a:lnTo>
                <a:lnTo>
                  <a:pt x="217" y="232"/>
                </a:lnTo>
                <a:lnTo>
                  <a:pt x="217" y="232"/>
                </a:lnTo>
                <a:lnTo>
                  <a:pt x="222" y="262"/>
                </a:lnTo>
                <a:lnTo>
                  <a:pt x="224" y="291"/>
                </a:lnTo>
                <a:lnTo>
                  <a:pt x="224" y="323"/>
                </a:lnTo>
                <a:lnTo>
                  <a:pt x="224" y="354"/>
                </a:lnTo>
                <a:lnTo>
                  <a:pt x="224" y="354"/>
                </a:lnTo>
                <a:lnTo>
                  <a:pt x="224" y="413"/>
                </a:lnTo>
                <a:lnTo>
                  <a:pt x="224" y="413"/>
                </a:lnTo>
                <a:lnTo>
                  <a:pt x="224" y="446"/>
                </a:lnTo>
                <a:lnTo>
                  <a:pt x="224" y="478"/>
                </a:lnTo>
                <a:lnTo>
                  <a:pt x="224" y="478"/>
                </a:lnTo>
                <a:lnTo>
                  <a:pt x="226" y="505"/>
                </a:lnTo>
                <a:lnTo>
                  <a:pt x="226" y="505"/>
                </a:lnTo>
                <a:lnTo>
                  <a:pt x="228" y="538"/>
                </a:lnTo>
                <a:lnTo>
                  <a:pt x="228" y="538"/>
                </a:lnTo>
                <a:lnTo>
                  <a:pt x="228" y="568"/>
                </a:lnTo>
                <a:lnTo>
                  <a:pt x="228" y="568"/>
                </a:lnTo>
                <a:lnTo>
                  <a:pt x="226" y="582"/>
                </a:lnTo>
                <a:lnTo>
                  <a:pt x="224" y="589"/>
                </a:lnTo>
                <a:lnTo>
                  <a:pt x="219" y="594"/>
                </a:lnTo>
                <a:lnTo>
                  <a:pt x="219" y="594"/>
                </a:lnTo>
                <a:lnTo>
                  <a:pt x="207" y="603"/>
                </a:lnTo>
                <a:lnTo>
                  <a:pt x="195" y="610"/>
                </a:lnTo>
                <a:lnTo>
                  <a:pt x="195" y="610"/>
                </a:lnTo>
                <a:lnTo>
                  <a:pt x="191" y="612"/>
                </a:lnTo>
                <a:lnTo>
                  <a:pt x="189" y="615"/>
                </a:lnTo>
                <a:lnTo>
                  <a:pt x="189" y="615"/>
                </a:lnTo>
                <a:lnTo>
                  <a:pt x="186" y="622"/>
                </a:lnTo>
                <a:lnTo>
                  <a:pt x="186" y="622"/>
                </a:lnTo>
                <a:lnTo>
                  <a:pt x="179" y="636"/>
                </a:lnTo>
                <a:lnTo>
                  <a:pt x="179" y="636"/>
                </a:lnTo>
                <a:lnTo>
                  <a:pt x="172" y="648"/>
                </a:lnTo>
                <a:lnTo>
                  <a:pt x="172" y="648"/>
                </a:lnTo>
                <a:lnTo>
                  <a:pt x="167" y="653"/>
                </a:lnTo>
                <a:lnTo>
                  <a:pt x="163" y="660"/>
                </a:lnTo>
                <a:lnTo>
                  <a:pt x="163" y="660"/>
                </a:lnTo>
                <a:lnTo>
                  <a:pt x="160" y="674"/>
                </a:lnTo>
                <a:lnTo>
                  <a:pt x="158" y="688"/>
                </a:lnTo>
                <a:lnTo>
                  <a:pt x="158" y="688"/>
                </a:lnTo>
                <a:lnTo>
                  <a:pt x="158" y="702"/>
                </a:lnTo>
                <a:lnTo>
                  <a:pt x="163" y="716"/>
                </a:lnTo>
                <a:lnTo>
                  <a:pt x="163" y="716"/>
                </a:lnTo>
                <a:lnTo>
                  <a:pt x="167" y="721"/>
                </a:lnTo>
                <a:lnTo>
                  <a:pt x="170" y="727"/>
                </a:lnTo>
                <a:lnTo>
                  <a:pt x="170" y="727"/>
                </a:lnTo>
                <a:lnTo>
                  <a:pt x="175" y="730"/>
                </a:lnTo>
                <a:lnTo>
                  <a:pt x="181" y="733"/>
                </a:lnTo>
                <a:lnTo>
                  <a:pt x="181" y="733"/>
                </a:lnTo>
                <a:lnTo>
                  <a:pt x="203" y="754"/>
                </a:lnTo>
                <a:lnTo>
                  <a:pt x="222" y="777"/>
                </a:lnTo>
                <a:lnTo>
                  <a:pt x="222" y="777"/>
                </a:lnTo>
                <a:lnTo>
                  <a:pt x="235" y="791"/>
                </a:lnTo>
                <a:lnTo>
                  <a:pt x="235" y="791"/>
                </a:lnTo>
                <a:lnTo>
                  <a:pt x="238" y="793"/>
                </a:lnTo>
                <a:lnTo>
                  <a:pt x="238" y="793"/>
                </a:lnTo>
                <a:lnTo>
                  <a:pt x="247" y="800"/>
                </a:lnTo>
                <a:lnTo>
                  <a:pt x="247" y="800"/>
                </a:lnTo>
                <a:lnTo>
                  <a:pt x="271" y="814"/>
                </a:lnTo>
                <a:lnTo>
                  <a:pt x="271" y="814"/>
                </a:lnTo>
                <a:lnTo>
                  <a:pt x="297" y="833"/>
                </a:lnTo>
                <a:lnTo>
                  <a:pt x="297" y="833"/>
                </a:lnTo>
                <a:lnTo>
                  <a:pt x="301" y="834"/>
                </a:lnTo>
                <a:lnTo>
                  <a:pt x="303" y="838"/>
                </a:lnTo>
                <a:lnTo>
                  <a:pt x="303" y="838"/>
                </a:lnTo>
                <a:lnTo>
                  <a:pt x="303" y="845"/>
                </a:lnTo>
                <a:lnTo>
                  <a:pt x="303" y="845"/>
                </a:lnTo>
                <a:lnTo>
                  <a:pt x="304" y="847"/>
                </a:lnTo>
                <a:lnTo>
                  <a:pt x="306" y="848"/>
                </a:lnTo>
                <a:lnTo>
                  <a:pt x="311" y="850"/>
                </a:lnTo>
                <a:lnTo>
                  <a:pt x="313" y="854"/>
                </a:lnTo>
                <a:lnTo>
                  <a:pt x="313" y="854"/>
                </a:lnTo>
                <a:close/>
                <a:moveTo>
                  <a:pt x="114" y="4"/>
                </a:moveTo>
                <a:lnTo>
                  <a:pt x="114" y="4"/>
                </a:lnTo>
                <a:lnTo>
                  <a:pt x="114" y="4"/>
                </a:lnTo>
                <a:lnTo>
                  <a:pt x="114" y="4"/>
                </a:lnTo>
                <a:lnTo>
                  <a:pt x="111" y="4"/>
                </a:lnTo>
                <a:lnTo>
                  <a:pt x="111" y="4"/>
                </a:lnTo>
                <a:lnTo>
                  <a:pt x="113" y="6"/>
                </a:lnTo>
                <a:lnTo>
                  <a:pt x="113" y="6"/>
                </a:lnTo>
                <a:lnTo>
                  <a:pt x="114" y="4"/>
                </a:lnTo>
                <a:lnTo>
                  <a:pt x="114" y="4"/>
                </a:lnTo>
                <a:close/>
                <a:moveTo>
                  <a:pt x="175" y="58"/>
                </a:moveTo>
                <a:lnTo>
                  <a:pt x="175" y="58"/>
                </a:lnTo>
                <a:lnTo>
                  <a:pt x="175" y="56"/>
                </a:lnTo>
                <a:lnTo>
                  <a:pt x="174" y="56"/>
                </a:lnTo>
                <a:lnTo>
                  <a:pt x="174" y="56"/>
                </a:lnTo>
                <a:lnTo>
                  <a:pt x="174" y="58"/>
                </a:lnTo>
                <a:lnTo>
                  <a:pt x="175" y="58"/>
                </a:lnTo>
                <a:lnTo>
                  <a:pt x="175" y="58"/>
                </a:lnTo>
                <a:close/>
                <a:moveTo>
                  <a:pt x="177" y="94"/>
                </a:moveTo>
                <a:lnTo>
                  <a:pt x="177" y="94"/>
                </a:lnTo>
                <a:lnTo>
                  <a:pt x="179" y="91"/>
                </a:lnTo>
                <a:lnTo>
                  <a:pt x="179" y="87"/>
                </a:lnTo>
                <a:lnTo>
                  <a:pt x="179" y="87"/>
                </a:lnTo>
                <a:lnTo>
                  <a:pt x="177" y="89"/>
                </a:lnTo>
                <a:lnTo>
                  <a:pt x="177" y="89"/>
                </a:lnTo>
                <a:lnTo>
                  <a:pt x="177" y="89"/>
                </a:lnTo>
                <a:lnTo>
                  <a:pt x="177" y="89"/>
                </a:lnTo>
                <a:lnTo>
                  <a:pt x="177" y="89"/>
                </a:lnTo>
                <a:lnTo>
                  <a:pt x="177" y="91"/>
                </a:lnTo>
                <a:lnTo>
                  <a:pt x="177" y="94"/>
                </a:lnTo>
                <a:lnTo>
                  <a:pt x="177" y="94"/>
                </a:lnTo>
                <a:close/>
              </a:path>
            </a:pathLst>
          </a:custGeom>
          <a:gradFill>
            <a:gsLst>
              <a:gs pos="0">
                <a:srgbClr val="6097E6"/>
              </a:gs>
              <a:gs pos="100000">
                <a:srgbClr val="0375B1"/>
              </a:gs>
            </a:gsLst>
            <a:lin ang="17640000" scaled="0"/>
          </a:gradFill>
          <a:ln w="9525">
            <a:noFill/>
          </a:ln>
        </p:spPr>
        <p:txBody>
          <a:bodyPr/>
          <a:p>
            <a:endParaRPr lang="en-US" altLang="x-none" baseline="-25000" dirty="0">
              <a:ea typeface="MS PGothic" panose="020B0600070205080204" pitchFamily="7" charset="-128"/>
            </a:endParaRPr>
          </a:p>
        </p:txBody>
      </p:sp>
      <p:sp>
        <p:nvSpPr>
          <p:cNvPr id="6150" name="Freeform 14"/>
          <p:cNvSpPr>
            <a:spLocks noEditPoints="1"/>
          </p:cNvSpPr>
          <p:nvPr/>
        </p:nvSpPr>
        <p:spPr>
          <a:xfrm>
            <a:off x="9890125" y="3367405"/>
            <a:ext cx="850900" cy="2405063"/>
          </a:xfrm>
          <a:custGeom>
            <a:avLst/>
            <a:gdLst>
              <a:gd name="txL" fmla="*/ 0 w 536"/>
              <a:gd name="txT" fmla="*/ 0 h 1515"/>
              <a:gd name="txR" fmla="*/ 536 w 536"/>
              <a:gd name="txB" fmla="*/ 1515 h 1515"/>
            </a:gdLst>
            <a:ahLst/>
            <a:cxnLst>
              <a:cxn ang="0">
                <a:pos x="454" y="334"/>
              </a:cxn>
              <a:cxn ang="0">
                <a:pos x="482" y="1492"/>
              </a:cxn>
              <a:cxn ang="0">
                <a:pos x="360" y="1501"/>
              </a:cxn>
              <a:cxn ang="0">
                <a:pos x="344" y="1445"/>
              </a:cxn>
              <a:cxn ang="0">
                <a:pos x="355" y="1386"/>
              </a:cxn>
              <a:cxn ang="0">
                <a:pos x="358" y="1180"/>
              </a:cxn>
              <a:cxn ang="0">
                <a:pos x="351" y="1095"/>
              </a:cxn>
              <a:cxn ang="0">
                <a:pos x="337" y="1025"/>
              </a:cxn>
              <a:cxn ang="0">
                <a:pos x="322" y="968"/>
              </a:cxn>
              <a:cxn ang="0">
                <a:pos x="278" y="938"/>
              </a:cxn>
              <a:cxn ang="0">
                <a:pos x="264" y="1097"/>
              </a:cxn>
              <a:cxn ang="0">
                <a:pos x="270" y="1172"/>
              </a:cxn>
              <a:cxn ang="0">
                <a:pos x="268" y="1353"/>
              </a:cxn>
              <a:cxn ang="0">
                <a:pos x="273" y="1447"/>
              </a:cxn>
              <a:cxn ang="0">
                <a:pos x="228" y="1489"/>
              </a:cxn>
              <a:cxn ang="0">
                <a:pos x="186" y="1445"/>
              </a:cxn>
              <a:cxn ang="0">
                <a:pos x="179" y="1374"/>
              </a:cxn>
              <a:cxn ang="0">
                <a:pos x="162" y="1328"/>
              </a:cxn>
              <a:cxn ang="0">
                <a:pos x="149" y="1196"/>
              </a:cxn>
              <a:cxn ang="0">
                <a:pos x="139" y="1074"/>
              </a:cxn>
              <a:cxn ang="0">
                <a:pos x="146" y="966"/>
              </a:cxn>
              <a:cxn ang="0">
                <a:pos x="139" y="877"/>
              </a:cxn>
              <a:cxn ang="0">
                <a:pos x="109" y="782"/>
              </a:cxn>
              <a:cxn ang="0">
                <a:pos x="106" y="672"/>
              </a:cxn>
              <a:cxn ang="0">
                <a:pos x="97" y="611"/>
              </a:cxn>
              <a:cxn ang="0">
                <a:pos x="15" y="484"/>
              </a:cxn>
              <a:cxn ang="0">
                <a:pos x="0" y="440"/>
              </a:cxn>
              <a:cxn ang="0">
                <a:pos x="28" y="346"/>
              </a:cxn>
              <a:cxn ang="0">
                <a:pos x="54" y="268"/>
              </a:cxn>
              <a:cxn ang="0">
                <a:pos x="97" y="231"/>
              </a:cxn>
              <a:cxn ang="0">
                <a:pos x="193" y="169"/>
              </a:cxn>
              <a:cxn ang="0">
                <a:pos x="174" y="150"/>
              </a:cxn>
              <a:cxn ang="0">
                <a:pos x="162" y="71"/>
              </a:cxn>
              <a:cxn ang="0">
                <a:pos x="174" y="35"/>
              </a:cxn>
              <a:cxn ang="0">
                <a:pos x="209" y="10"/>
              </a:cxn>
              <a:cxn ang="0">
                <a:pos x="224" y="5"/>
              </a:cxn>
              <a:cxn ang="0">
                <a:pos x="247" y="7"/>
              </a:cxn>
              <a:cxn ang="0">
                <a:pos x="270" y="10"/>
              </a:cxn>
              <a:cxn ang="0">
                <a:pos x="282" y="17"/>
              </a:cxn>
              <a:cxn ang="0">
                <a:pos x="297" y="36"/>
              </a:cxn>
              <a:cxn ang="0">
                <a:pos x="311" y="82"/>
              </a:cxn>
              <a:cxn ang="0">
                <a:pos x="310" y="101"/>
              </a:cxn>
              <a:cxn ang="0">
                <a:pos x="303" y="144"/>
              </a:cxn>
              <a:cxn ang="0">
                <a:pos x="332" y="190"/>
              </a:cxn>
              <a:cxn ang="0">
                <a:pos x="411" y="230"/>
              </a:cxn>
              <a:cxn ang="0">
                <a:pos x="465" y="400"/>
              </a:cxn>
              <a:cxn ang="0">
                <a:pos x="487" y="482"/>
              </a:cxn>
              <a:cxn ang="0">
                <a:pos x="456" y="515"/>
              </a:cxn>
              <a:cxn ang="0">
                <a:pos x="419" y="625"/>
              </a:cxn>
              <a:cxn ang="0">
                <a:pos x="449" y="717"/>
              </a:cxn>
              <a:cxn ang="0">
                <a:pos x="458" y="815"/>
              </a:cxn>
              <a:cxn ang="0">
                <a:pos x="473" y="971"/>
              </a:cxn>
              <a:cxn ang="0">
                <a:pos x="470" y="1102"/>
              </a:cxn>
              <a:cxn ang="0">
                <a:pos x="470" y="1260"/>
              </a:cxn>
              <a:cxn ang="0">
                <a:pos x="461" y="1367"/>
              </a:cxn>
              <a:cxn ang="0">
                <a:pos x="463" y="1415"/>
              </a:cxn>
              <a:cxn ang="0">
                <a:pos x="531" y="1429"/>
              </a:cxn>
              <a:cxn ang="0">
                <a:pos x="223" y="5"/>
              </a:cxn>
              <a:cxn ang="0">
                <a:pos x="94" y="493"/>
              </a:cxn>
            </a:cxnLst>
            <a:rect l="txL" t="txT" r="txR" b="txB"/>
            <a:pathLst>
              <a:path w="536" h="1515">
                <a:moveTo>
                  <a:pt x="223" y="5"/>
                </a:moveTo>
                <a:lnTo>
                  <a:pt x="223" y="5"/>
                </a:lnTo>
                <a:lnTo>
                  <a:pt x="223" y="5"/>
                </a:lnTo>
                <a:lnTo>
                  <a:pt x="223" y="5"/>
                </a:lnTo>
                <a:close/>
                <a:moveTo>
                  <a:pt x="456" y="336"/>
                </a:moveTo>
                <a:lnTo>
                  <a:pt x="456" y="336"/>
                </a:lnTo>
                <a:lnTo>
                  <a:pt x="458" y="345"/>
                </a:lnTo>
                <a:lnTo>
                  <a:pt x="458" y="345"/>
                </a:lnTo>
                <a:lnTo>
                  <a:pt x="456" y="336"/>
                </a:lnTo>
                <a:lnTo>
                  <a:pt x="456" y="336"/>
                </a:lnTo>
                <a:close/>
                <a:moveTo>
                  <a:pt x="454" y="334"/>
                </a:moveTo>
                <a:lnTo>
                  <a:pt x="454" y="334"/>
                </a:lnTo>
                <a:lnTo>
                  <a:pt x="454" y="334"/>
                </a:lnTo>
                <a:lnTo>
                  <a:pt x="454" y="334"/>
                </a:lnTo>
                <a:close/>
                <a:moveTo>
                  <a:pt x="456" y="336"/>
                </a:moveTo>
                <a:lnTo>
                  <a:pt x="456" y="336"/>
                </a:lnTo>
                <a:lnTo>
                  <a:pt x="454" y="334"/>
                </a:lnTo>
                <a:lnTo>
                  <a:pt x="454" y="334"/>
                </a:lnTo>
                <a:lnTo>
                  <a:pt x="456" y="336"/>
                </a:lnTo>
                <a:lnTo>
                  <a:pt x="456" y="336"/>
                </a:lnTo>
                <a:close/>
                <a:moveTo>
                  <a:pt x="522" y="1469"/>
                </a:moveTo>
                <a:lnTo>
                  <a:pt x="522" y="1469"/>
                </a:lnTo>
                <a:lnTo>
                  <a:pt x="513" y="1476"/>
                </a:lnTo>
                <a:lnTo>
                  <a:pt x="503" y="1483"/>
                </a:lnTo>
                <a:lnTo>
                  <a:pt x="482" y="1492"/>
                </a:lnTo>
                <a:lnTo>
                  <a:pt x="482" y="1492"/>
                </a:lnTo>
                <a:lnTo>
                  <a:pt x="463" y="1501"/>
                </a:lnTo>
                <a:lnTo>
                  <a:pt x="442" y="1508"/>
                </a:lnTo>
                <a:lnTo>
                  <a:pt x="442" y="1508"/>
                </a:lnTo>
                <a:lnTo>
                  <a:pt x="421" y="1513"/>
                </a:lnTo>
                <a:lnTo>
                  <a:pt x="421" y="1513"/>
                </a:lnTo>
                <a:lnTo>
                  <a:pt x="409" y="1515"/>
                </a:lnTo>
                <a:lnTo>
                  <a:pt x="398" y="1515"/>
                </a:lnTo>
                <a:lnTo>
                  <a:pt x="398" y="1515"/>
                </a:lnTo>
                <a:lnTo>
                  <a:pt x="388" y="1515"/>
                </a:lnTo>
                <a:lnTo>
                  <a:pt x="378" y="1513"/>
                </a:lnTo>
                <a:lnTo>
                  <a:pt x="367" y="1509"/>
                </a:lnTo>
                <a:lnTo>
                  <a:pt x="364" y="1506"/>
                </a:lnTo>
                <a:lnTo>
                  <a:pt x="360" y="1501"/>
                </a:lnTo>
                <a:lnTo>
                  <a:pt x="360" y="1501"/>
                </a:lnTo>
                <a:lnTo>
                  <a:pt x="360" y="1497"/>
                </a:lnTo>
                <a:lnTo>
                  <a:pt x="362" y="1492"/>
                </a:lnTo>
                <a:lnTo>
                  <a:pt x="362" y="1489"/>
                </a:lnTo>
                <a:lnTo>
                  <a:pt x="362" y="1485"/>
                </a:lnTo>
                <a:lnTo>
                  <a:pt x="358" y="1483"/>
                </a:lnTo>
                <a:lnTo>
                  <a:pt x="358" y="1483"/>
                </a:lnTo>
                <a:lnTo>
                  <a:pt x="357" y="1480"/>
                </a:lnTo>
                <a:lnTo>
                  <a:pt x="353" y="1476"/>
                </a:lnTo>
                <a:lnTo>
                  <a:pt x="350" y="1468"/>
                </a:lnTo>
                <a:lnTo>
                  <a:pt x="350" y="1468"/>
                </a:lnTo>
                <a:lnTo>
                  <a:pt x="344" y="1445"/>
                </a:lnTo>
                <a:lnTo>
                  <a:pt x="344" y="1445"/>
                </a:lnTo>
                <a:lnTo>
                  <a:pt x="343" y="1442"/>
                </a:lnTo>
                <a:lnTo>
                  <a:pt x="343" y="1436"/>
                </a:lnTo>
                <a:lnTo>
                  <a:pt x="343" y="1436"/>
                </a:lnTo>
                <a:lnTo>
                  <a:pt x="346" y="1424"/>
                </a:lnTo>
                <a:lnTo>
                  <a:pt x="346" y="1424"/>
                </a:lnTo>
                <a:lnTo>
                  <a:pt x="355" y="1403"/>
                </a:lnTo>
                <a:lnTo>
                  <a:pt x="355" y="1403"/>
                </a:lnTo>
                <a:lnTo>
                  <a:pt x="358" y="1400"/>
                </a:lnTo>
                <a:lnTo>
                  <a:pt x="358" y="1396"/>
                </a:lnTo>
                <a:lnTo>
                  <a:pt x="358" y="1394"/>
                </a:lnTo>
                <a:lnTo>
                  <a:pt x="358" y="1394"/>
                </a:lnTo>
                <a:lnTo>
                  <a:pt x="357" y="1391"/>
                </a:lnTo>
                <a:lnTo>
                  <a:pt x="355" y="1386"/>
                </a:lnTo>
                <a:lnTo>
                  <a:pt x="355" y="1386"/>
                </a:lnTo>
                <a:lnTo>
                  <a:pt x="355" y="1368"/>
                </a:lnTo>
                <a:lnTo>
                  <a:pt x="355" y="1351"/>
                </a:lnTo>
                <a:lnTo>
                  <a:pt x="355" y="1351"/>
                </a:lnTo>
                <a:lnTo>
                  <a:pt x="355" y="1287"/>
                </a:lnTo>
                <a:lnTo>
                  <a:pt x="355" y="1287"/>
                </a:lnTo>
                <a:lnTo>
                  <a:pt x="355" y="1267"/>
                </a:lnTo>
                <a:lnTo>
                  <a:pt x="357" y="1248"/>
                </a:lnTo>
                <a:lnTo>
                  <a:pt x="357" y="1248"/>
                </a:lnTo>
                <a:lnTo>
                  <a:pt x="358" y="1203"/>
                </a:lnTo>
                <a:lnTo>
                  <a:pt x="358" y="1203"/>
                </a:lnTo>
                <a:lnTo>
                  <a:pt x="358" y="1180"/>
                </a:lnTo>
                <a:lnTo>
                  <a:pt x="358" y="1180"/>
                </a:lnTo>
                <a:lnTo>
                  <a:pt x="358" y="1170"/>
                </a:lnTo>
                <a:lnTo>
                  <a:pt x="358" y="1170"/>
                </a:lnTo>
                <a:lnTo>
                  <a:pt x="353" y="1159"/>
                </a:lnTo>
                <a:lnTo>
                  <a:pt x="353" y="1159"/>
                </a:lnTo>
                <a:lnTo>
                  <a:pt x="353" y="1149"/>
                </a:lnTo>
                <a:lnTo>
                  <a:pt x="353" y="1137"/>
                </a:lnTo>
                <a:lnTo>
                  <a:pt x="355" y="1116"/>
                </a:lnTo>
                <a:lnTo>
                  <a:pt x="355" y="1116"/>
                </a:lnTo>
                <a:lnTo>
                  <a:pt x="355" y="1111"/>
                </a:lnTo>
                <a:lnTo>
                  <a:pt x="353" y="1105"/>
                </a:lnTo>
                <a:lnTo>
                  <a:pt x="353" y="1105"/>
                </a:lnTo>
                <a:lnTo>
                  <a:pt x="351" y="1100"/>
                </a:lnTo>
                <a:lnTo>
                  <a:pt x="351" y="1095"/>
                </a:lnTo>
                <a:lnTo>
                  <a:pt x="351" y="1095"/>
                </a:lnTo>
                <a:lnTo>
                  <a:pt x="351" y="1074"/>
                </a:lnTo>
                <a:lnTo>
                  <a:pt x="351" y="1074"/>
                </a:lnTo>
                <a:lnTo>
                  <a:pt x="348" y="1071"/>
                </a:lnTo>
                <a:lnTo>
                  <a:pt x="344" y="1067"/>
                </a:lnTo>
                <a:lnTo>
                  <a:pt x="344" y="1067"/>
                </a:lnTo>
                <a:lnTo>
                  <a:pt x="341" y="1057"/>
                </a:lnTo>
                <a:lnTo>
                  <a:pt x="341" y="1057"/>
                </a:lnTo>
                <a:lnTo>
                  <a:pt x="339" y="1046"/>
                </a:lnTo>
                <a:lnTo>
                  <a:pt x="339" y="1034"/>
                </a:lnTo>
                <a:lnTo>
                  <a:pt x="339" y="1034"/>
                </a:lnTo>
                <a:lnTo>
                  <a:pt x="339" y="1029"/>
                </a:lnTo>
                <a:lnTo>
                  <a:pt x="337" y="1025"/>
                </a:lnTo>
                <a:lnTo>
                  <a:pt x="337" y="1025"/>
                </a:lnTo>
                <a:lnTo>
                  <a:pt x="334" y="1020"/>
                </a:lnTo>
                <a:lnTo>
                  <a:pt x="332" y="1015"/>
                </a:lnTo>
                <a:lnTo>
                  <a:pt x="332" y="1015"/>
                </a:lnTo>
                <a:lnTo>
                  <a:pt x="331" y="1004"/>
                </a:lnTo>
                <a:lnTo>
                  <a:pt x="329" y="996"/>
                </a:lnTo>
                <a:lnTo>
                  <a:pt x="329" y="996"/>
                </a:lnTo>
                <a:lnTo>
                  <a:pt x="327" y="980"/>
                </a:lnTo>
                <a:lnTo>
                  <a:pt x="327" y="980"/>
                </a:lnTo>
                <a:lnTo>
                  <a:pt x="325" y="973"/>
                </a:lnTo>
                <a:lnTo>
                  <a:pt x="325" y="973"/>
                </a:lnTo>
                <a:lnTo>
                  <a:pt x="322" y="968"/>
                </a:lnTo>
                <a:lnTo>
                  <a:pt x="322" y="968"/>
                </a:lnTo>
                <a:lnTo>
                  <a:pt x="313" y="956"/>
                </a:lnTo>
                <a:lnTo>
                  <a:pt x="306" y="944"/>
                </a:lnTo>
                <a:lnTo>
                  <a:pt x="306" y="944"/>
                </a:lnTo>
                <a:lnTo>
                  <a:pt x="294" y="919"/>
                </a:lnTo>
                <a:lnTo>
                  <a:pt x="294" y="919"/>
                </a:lnTo>
                <a:lnTo>
                  <a:pt x="285" y="905"/>
                </a:lnTo>
                <a:lnTo>
                  <a:pt x="285" y="905"/>
                </a:lnTo>
                <a:lnTo>
                  <a:pt x="284" y="900"/>
                </a:lnTo>
                <a:lnTo>
                  <a:pt x="280" y="895"/>
                </a:lnTo>
                <a:lnTo>
                  <a:pt x="280" y="895"/>
                </a:lnTo>
                <a:lnTo>
                  <a:pt x="280" y="907"/>
                </a:lnTo>
                <a:lnTo>
                  <a:pt x="280" y="917"/>
                </a:lnTo>
                <a:lnTo>
                  <a:pt x="278" y="938"/>
                </a:lnTo>
                <a:lnTo>
                  <a:pt x="278" y="938"/>
                </a:lnTo>
                <a:lnTo>
                  <a:pt x="277" y="982"/>
                </a:lnTo>
                <a:lnTo>
                  <a:pt x="277" y="982"/>
                </a:lnTo>
                <a:lnTo>
                  <a:pt x="275" y="1006"/>
                </a:lnTo>
                <a:lnTo>
                  <a:pt x="273" y="1031"/>
                </a:lnTo>
                <a:lnTo>
                  <a:pt x="273" y="1031"/>
                </a:lnTo>
                <a:lnTo>
                  <a:pt x="270" y="1055"/>
                </a:lnTo>
                <a:lnTo>
                  <a:pt x="264" y="1078"/>
                </a:lnTo>
                <a:lnTo>
                  <a:pt x="264" y="1078"/>
                </a:lnTo>
                <a:lnTo>
                  <a:pt x="264" y="1081"/>
                </a:lnTo>
                <a:lnTo>
                  <a:pt x="263" y="1086"/>
                </a:lnTo>
                <a:lnTo>
                  <a:pt x="263" y="1086"/>
                </a:lnTo>
                <a:lnTo>
                  <a:pt x="264" y="1097"/>
                </a:lnTo>
                <a:lnTo>
                  <a:pt x="264" y="1097"/>
                </a:lnTo>
                <a:lnTo>
                  <a:pt x="264" y="1109"/>
                </a:lnTo>
                <a:lnTo>
                  <a:pt x="264" y="1119"/>
                </a:lnTo>
                <a:lnTo>
                  <a:pt x="264" y="1119"/>
                </a:lnTo>
                <a:lnTo>
                  <a:pt x="263" y="1130"/>
                </a:lnTo>
                <a:lnTo>
                  <a:pt x="261" y="1140"/>
                </a:lnTo>
                <a:lnTo>
                  <a:pt x="261" y="1140"/>
                </a:lnTo>
                <a:lnTo>
                  <a:pt x="259" y="1146"/>
                </a:lnTo>
                <a:lnTo>
                  <a:pt x="261" y="1151"/>
                </a:lnTo>
                <a:lnTo>
                  <a:pt x="261" y="1151"/>
                </a:lnTo>
                <a:lnTo>
                  <a:pt x="266" y="1161"/>
                </a:lnTo>
                <a:lnTo>
                  <a:pt x="266" y="1161"/>
                </a:lnTo>
                <a:lnTo>
                  <a:pt x="270" y="1172"/>
                </a:lnTo>
                <a:lnTo>
                  <a:pt x="271" y="1182"/>
                </a:lnTo>
                <a:lnTo>
                  <a:pt x="271" y="1182"/>
                </a:lnTo>
                <a:lnTo>
                  <a:pt x="270" y="1193"/>
                </a:lnTo>
                <a:lnTo>
                  <a:pt x="266" y="1203"/>
                </a:lnTo>
                <a:lnTo>
                  <a:pt x="266" y="1203"/>
                </a:lnTo>
                <a:lnTo>
                  <a:pt x="266" y="1215"/>
                </a:lnTo>
                <a:lnTo>
                  <a:pt x="266" y="1227"/>
                </a:lnTo>
                <a:lnTo>
                  <a:pt x="266" y="1250"/>
                </a:lnTo>
                <a:lnTo>
                  <a:pt x="266" y="1250"/>
                </a:lnTo>
                <a:lnTo>
                  <a:pt x="266" y="1295"/>
                </a:lnTo>
                <a:lnTo>
                  <a:pt x="266" y="1339"/>
                </a:lnTo>
                <a:lnTo>
                  <a:pt x="266" y="1339"/>
                </a:lnTo>
                <a:lnTo>
                  <a:pt x="268" y="1353"/>
                </a:lnTo>
                <a:lnTo>
                  <a:pt x="268" y="1353"/>
                </a:lnTo>
                <a:lnTo>
                  <a:pt x="268" y="1358"/>
                </a:lnTo>
                <a:lnTo>
                  <a:pt x="271" y="1361"/>
                </a:lnTo>
                <a:lnTo>
                  <a:pt x="271" y="1361"/>
                </a:lnTo>
                <a:lnTo>
                  <a:pt x="275" y="1372"/>
                </a:lnTo>
                <a:lnTo>
                  <a:pt x="278" y="1382"/>
                </a:lnTo>
                <a:lnTo>
                  <a:pt x="278" y="1382"/>
                </a:lnTo>
                <a:lnTo>
                  <a:pt x="280" y="1393"/>
                </a:lnTo>
                <a:lnTo>
                  <a:pt x="280" y="1405"/>
                </a:lnTo>
                <a:lnTo>
                  <a:pt x="280" y="1426"/>
                </a:lnTo>
                <a:lnTo>
                  <a:pt x="280" y="1426"/>
                </a:lnTo>
                <a:lnTo>
                  <a:pt x="277" y="1436"/>
                </a:lnTo>
                <a:lnTo>
                  <a:pt x="273" y="1447"/>
                </a:lnTo>
                <a:lnTo>
                  <a:pt x="270" y="1457"/>
                </a:lnTo>
                <a:lnTo>
                  <a:pt x="266" y="1468"/>
                </a:lnTo>
                <a:lnTo>
                  <a:pt x="266" y="1468"/>
                </a:lnTo>
                <a:lnTo>
                  <a:pt x="266" y="1480"/>
                </a:lnTo>
                <a:lnTo>
                  <a:pt x="266" y="1480"/>
                </a:lnTo>
                <a:lnTo>
                  <a:pt x="266" y="1482"/>
                </a:lnTo>
                <a:lnTo>
                  <a:pt x="264" y="1483"/>
                </a:lnTo>
                <a:lnTo>
                  <a:pt x="257" y="1485"/>
                </a:lnTo>
                <a:lnTo>
                  <a:pt x="257" y="1485"/>
                </a:lnTo>
                <a:lnTo>
                  <a:pt x="249" y="1489"/>
                </a:lnTo>
                <a:lnTo>
                  <a:pt x="238" y="1489"/>
                </a:lnTo>
                <a:lnTo>
                  <a:pt x="238" y="1489"/>
                </a:lnTo>
                <a:lnTo>
                  <a:pt x="228" y="1489"/>
                </a:lnTo>
                <a:lnTo>
                  <a:pt x="217" y="1487"/>
                </a:lnTo>
                <a:lnTo>
                  <a:pt x="207" y="1482"/>
                </a:lnTo>
                <a:lnTo>
                  <a:pt x="198" y="1475"/>
                </a:lnTo>
                <a:lnTo>
                  <a:pt x="198" y="1475"/>
                </a:lnTo>
                <a:lnTo>
                  <a:pt x="191" y="1468"/>
                </a:lnTo>
                <a:lnTo>
                  <a:pt x="191" y="1468"/>
                </a:lnTo>
                <a:lnTo>
                  <a:pt x="188" y="1462"/>
                </a:lnTo>
                <a:lnTo>
                  <a:pt x="183" y="1461"/>
                </a:lnTo>
                <a:lnTo>
                  <a:pt x="183" y="1461"/>
                </a:lnTo>
                <a:lnTo>
                  <a:pt x="181" y="1457"/>
                </a:lnTo>
                <a:lnTo>
                  <a:pt x="181" y="1452"/>
                </a:lnTo>
                <a:lnTo>
                  <a:pt x="186" y="1445"/>
                </a:lnTo>
                <a:lnTo>
                  <a:pt x="186" y="1445"/>
                </a:lnTo>
                <a:lnTo>
                  <a:pt x="188" y="1442"/>
                </a:lnTo>
                <a:lnTo>
                  <a:pt x="188" y="1435"/>
                </a:lnTo>
                <a:lnTo>
                  <a:pt x="186" y="1426"/>
                </a:lnTo>
                <a:lnTo>
                  <a:pt x="186" y="1426"/>
                </a:lnTo>
                <a:lnTo>
                  <a:pt x="188" y="1414"/>
                </a:lnTo>
                <a:lnTo>
                  <a:pt x="188" y="1414"/>
                </a:lnTo>
                <a:lnTo>
                  <a:pt x="181" y="1405"/>
                </a:lnTo>
                <a:lnTo>
                  <a:pt x="181" y="1405"/>
                </a:lnTo>
                <a:lnTo>
                  <a:pt x="177" y="1401"/>
                </a:lnTo>
                <a:lnTo>
                  <a:pt x="177" y="1396"/>
                </a:lnTo>
                <a:lnTo>
                  <a:pt x="177" y="1386"/>
                </a:lnTo>
                <a:lnTo>
                  <a:pt x="177" y="1386"/>
                </a:lnTo>
                <a:lnTo>
                  <a:pt x="179" y="1374"/>
                </a:lnTo>
                <a:lnTo>
                  <a:pt x="179" y="1368"/>
                </a:lnTo>
                <a:lnTo>
                  <a:pt x="177" y="1363"/>
                </a:lnTo>
                <a:lnTo>
                  <a:pt x="177" y="1363"/>
                </a:lnTo>
                <a:lnTo>
                  <a:pt x="174" y="1361"/>
                </a:lnTo>
                <a:lnTo>
                  <a:pt x="170" y="1360"/>
                </a:lnTo>
                <a:lnTo>
                  <a:pt x="170" y="1360"/>
                </a:lnTo>
                <a:lnTo>
                  <a:pt x="169" y="1360"/>
                </a:lnTo>
                <a:lnTo>
                  <a:pt x="167" y="1356"/>
                </a:lnTo>
                <a:lnTo>
                  <a:pt x="165" y="1351"/>
                </a:lnTo>
                <a:lnTo>
                  <a:pt x="165" y="1351"/>
                </a:lnTo>
                <a:lnTo>
                  <a:pt x="163" y="1341"/>
                </a:lnTo>
                <a:lnTo>
                  <a:pt x="162" y="1328"/>
                </a:lnTo>
                <a:lnTo>
                  <a:pt x="162" y="1328"/>
                </a:lnTo>
                <a:lnTo>
                  <a:pt x="160" y="1306"/>
                </a:lnTo>
                <a:lnTo>
                  <a:pt x="162" y="1283"/>
                </a:lnTo>
                <a:lnTo>
                  <a:pt x="162" y="1283"/>
                </a:lnTo>
                <a:lnTo>
                  <a:pt x="162" y="1273"/>
                </a:lnTo>
                <a:lnTo>
                  <a:pt x="162" y="1267"/>
                </a:lnTo>
                <a:lnTo>
                  <a:pt x="160" y="1262"/>
                </a:lnTo>
                <a:lnTo>
                  <a:pt x="160" y="1262"/>
                </a:lnTo>
                <a:lnTo>
                  <a:pt x="156" y="1259"/>
                </a:lnTo>
                <a:lnTo>
                  <a:pt x="155" y="1253"/>
                </a:lnTo>
                <a:lnTo>
                  <a:pt x="153" y="1241"/>
                </a:lnTo>
                <a:lnTo>
                  <a:pt x="153" y="1241"/>
                </a:lnTo>
                <a:lnTo>
                  <a:pt x="149" y="1196"/>
                </a:lnTo>
                <a:lnTo>
                  <a:pt x="149" y="1196"/>
                </a:lnTo>
                <a:lnTo>
                  <a:pt x="149" y="1151"/>
                </a:lnTo>
                <a:lnTo>
                  <a:pt x="149" y="1151"/>
                </a:lnTo>
                <a:lnTo>
                  <a:pt x="149" y="1126"/>
                </a:lnTo>
                <a:lnTo>
                  <a:pt x="149" y="1126"/>
                </a:lnTo>
                <a:lnTo>
                  <a:pt x="148" y="1118"/>
                </a:lnTo>
                <a:lnTo>
                  <a:pt x="146" y="1107"/>
                </a:lnTo>
                <a:lnTo>
                  <a:pt x="146" y="1107"/>
                </a:lnTo>
                <a:lnTo>
                  <a:pt x="144" y="1097"/>
                </a:lnTo>
                <a:lnTo>
                  <a:pt x="144" y="1093"/>
                </a:lnTo>
                <a:lnTo>
                  <a:pt x="144" y="1093"/>
                </a:lnTo>
                <a:lnTo>
                  <a:pt x="144" y="1093"/>
                </a:lnTo>
                <a:lnTo>
                  <a:pt x="142" y="1085"/>
                </a:lnTo>
                <a:lnTo>
                  <a:pt x="139" y="1074"/>
                </a:lnTo>
                <a:lnTo>
                  <a:pt x="139" y="1074"/>
                </a:lnTo>
                <a:lnTo>
                  <a:pt x="137" y="1064"/>
                </a:lnTo>
                <a:lnTo>
                  <a:pt x="137" y="1053"/>
                </a:lnTo>
                <a:lnTo>
                  <a:pt x="137" y="1053"/>
                </a:lnTo>
                <a:lnTo>
                  <a:pt x="135" y="1027"/>
                </a:lnTo>
                <a:lnTo>
                  <a:pt x="135" y="1027"/>
                </a:lnTo>
                <a:lnTo>
                  <a:pt x="134" y="1018"/>
                </a:lnTo>
                <a:lnTo>
                  <a:pt x="134" y="1018"/>
                </a:lnTo>
                <a:lnTo>
                  <a:pt x="135" y="1015"/>
                </a:lnTo>
                <a:lnTo>
                  <a:pt x="137" y="1010"/>
                </a:lnTo>
                <a:lnTo>
                  <a:pt x="137" y="1010"/>
                </a:lnTo>
                <a:lnTo>
                  <a:pt x="142" y="989"/>
                </a:lnTo>
                <a:lnTo>
                  <a:pt x="146" y="966"/>
                </a:lnTo>
                <a:lnTo>
                  <a:pt x="146" y="966"/>
                </a:lnTo>
                <a:lnTo>
                  <a:pt x="144" y="961"/>
                </a:lnTo>
                <a:lnTo>
                  <a:pt x="142" y="956"/>
                </a:lnTo>
                <a:lnTo>
                  <a:pt x="142" y="956"/>
                </a:lnTo>
                <a:lnTo>
                  <a:pt x="141" y="944"/>
                </a:lnTo>
                <a:lnTo>
                  <a:pt x="141" y="944"/>
                </a:lnTo>
                <a:lnTo>
                  <a:pt x="139" y="923"/>
                </a:lnTo>
                <a:lnTo>
                  <a:pt x="139" y="923"/>
                </a:lnTo>
                <a:lnTo>
                  <a:pt x="139" y="898"/>
                </a:lnTo>
                <a:lnTo>
                  <a:pt x="139" y="898"/>
                </a:lnTo>
                <a:lnTo>
                  <a:pt x="139" y="888"/>
                </a:lnTo>
                <a:lnTo>
                  <a:pt x="139" y="877"/>
                </a:lnTo>
                <a:lnTo>
                  <a:pt x="139" y="877"/>
                </a:lnTo>
                <a:lnTo>
                  <a:pt x="134" y="869"/>
                </a:lnTo>
                <a:lnTo>
                  <a:pt x="134" y="869"/>
                </a:lnTo>
                <a:lnTo>
                  <a:pt x="130" y="856"/>
                </a:lnTo>
                <a:lnTo>
                  <a:pt x="130" y="856"/>
                </a:lnTo>
                <a:lnTo>
                  <a:pt x="123" y="836"/>
                </a:lnTo>
                <a:lnTo>
                  <a:pt x="123" y="836"/>
                </a:lnTo>
                <a:lnTo>
                  <a:pt x="122" y="825"/>
                </a:lnTo>
                <a:lnTo>
                  <a:pt x="116" y="813"/>
                </a:lnTo>
                <a:lnTo>
                  <a:pt x="116" y="813"/>
                </a:lnTo>
                <a:lnTo>
                  <a:pt x="113" y="802"/>
                </a:lnTo>
                <a:lnTo>
                  <a:pt x="111" y="792"/>
                </a:lnTo>
                <a:lnTo>
                  <a:pt x="111" y="792"/>
                </a:lnTo>
                <a:lnTo>
                  <a:pt x="109" y="782"/>
                </a:lnTo>
                <a:lnTo>
                  <a:pt x="108" y="769"/>
                </a:lnTo>
                <a:lnTo>
                  <a:pt x="108" y="747"/>
                </a:lnTo>
                <a:lnTo>
                  <a:pt x="108" y="747"/>
                </a:lnTo>
                <a:lnTo>
                  <a:pt x="109" y="726"/>
                </a:lnTo>
                <a:lnTo>
                  <a:pt x="109" y="726"/>
                </a:lnTo>
                <a:lnTo>
                  <a:pt x="111" y="715"/>
                </a:lnTo>
                <a:lnTo>
                  <a:pt x="115" y="705"/>
                </a:lnTo>
                <a:lnTo>
                  <a:pt x="115" y="705"/>
                </a:lnTo>
                <a:lnTo>
                  <a:pt x="115" y="682"/>
                </a:lnTo>
                <a:lnTo>
                  <a:pt x="115" y="682"/>
                </a:lnTo>
                <a:lnTo>
                  <a:pt x="113" y="679"/>
                </a:lnTo>
                <a:lnTo>
                  <a:pt x="111" y="675"/>
                </a:lnTo>
                <a:lnTo>
                  <a:pt x="106" y="672"/>
                </a:lnTo>
                <a:lnTo>
                  <a:pt x="102" y="668"/>
                </a:lnTo>
                <a:lnTo>
                  <a:pt x="102" y="668"/>
                </a:lnTo>
                <a:lnTo>
                  <a:pt x="102" y="663"/>
                </a:lnTo>
                <a:lnTo>
                  <a:pt x="102" y="658"/>
                </a:lnTo>
                <a:lnTo>
                  <a:pt x="104" y="648"/>
                </a:lnTo>
                <a:lnTo>
                  <a:pt x="104" y="648"/>
                </a:lnTo>
                <a:lnTo>
                  <a:pt x="109" y="627"/>
                </a:lnTo>
                <a:lnTo>
                  <a:pt x="109" y="627"/>
                </a:lnTo>
                <a:lnTo>
                  <a:pt x="111" y="625"/>
                </a:lnTo>
                <a:lnTo>
                  <a:pt x="109" y="623"/>
                </a:lnTo>
                <a:lnTo>
                  <a:pt x="106" y="620"/>
                </a:lnTo>
                <a:lnTo>
                  <a:pt x="106" y="620"/>
                </a:lnTo>
                <a:lnTo>
                  <a:pt x="97" y="611"/>
                </a:lnTo>
                <a:lnTo>
                  <a:pt x="97" y="611"/>
                </a:lnTo>
                <a:lnTo>
                  <a:pt x="82" y="595"/>
                </a:lnTo>
                <a:lnTo>
                  <a:pt x="82" y="595"/>
                </a:lnTo>
                <a:lnTo>
                  <a:pt x="50" y="560"/>
                </a:lnTo>
                <a:lnTo>
                  <a:pt x="50" y="560"/>
                </a:lnTo>
                <a:lnTo>
                  <a:pt x="36" y="545"/>
                </a:lnTo>
                <a:lnTo>
                  <a:pt x="24" y="526"/>
                </a:lnTo>
                <a:lnTo>
                  <a:pt x="24" y="526"/>
                </a:lnTo>
                <a:lnTo>
                  <a:pt x="21" y="517"/>
                </a:lnTo>
                <a:lnTo>
                  <a:pt x="17" y="506"/>
                </a:lnTo>
                <a:lnTo>
                  <a:pt x="15" y="496"/>
                </a:lnTo>
                <a:lnTo>
                  <a:pt x="15" y="484"/>
                </a:lnTo>
                <a:lnTo>
                  <a:pt x="15" y="484"/>
                </a:lnTo>
                <a:lnTo>
                  <a:pt x="15" y="480"/>
                </a:lnTo>
                <a:lnTo>
                  <a:pt x="15" y="480"/>
                </a:lnTo>
                <a:lnTo>
                  <a:pt x="14" y="477"/>
                </a:lnTo>
                <a:lnTo>
                  <a:pt x="12" y="477"/>
                </a:lnTo>
                <a:lnTo>
                  <a:pt x="12" y="477"/>
                </a:lnTo>
                <a:lnTo>
                  <a:pt x="7" y="475"/>
                </a:lnTo>
                <a:lnTo>
                  <a:pt x="3" y="472"/>
                </a:lnTo>
                <a:lnTo>
                  <a:pt x="3" y="472"/>
                </a:lnTo>
                <a:lnTo>
                  <a:pt x="1" y="468"/>
                </a:lnTo>
                <a:lnTo>
                  <a:pt x="0" y="463"/>
                </a:lnTo>
                <a:lnTo>
                  <a:pt x="0" y="451"/>
                </a:lnTo>
                <a:lnTo>
                  <a:pt x="0" y="451"/>
                </a:lnTo>
                <a:lnTo>
                  <a:pt x="0" y="440"/>
                </a:lnTo>
                <a:lnTo>
                  <a:pt x="1" y="432"/>
                </a:lnTo>
                <a:lnTo>
                  <a:pt x="8" y="411"/>
                </a:lnTo>
                <a:lnTo>
                  <a:pt x="8" y="411"/>
                </a:lnTo>
                <a:lnTo>
                  <a:pt x="17" y="388"/>
                </a:lnTo>
                <a:lnTo>
                  <a:pt x="17" y="388"/>
                </a:lnTo>
                <a:lnTo>
                  <a:pt x="17" y="383"/>
                </a:lnTo>
                <a:lnTo>
                  <a:pt x="17" y="376"/>
                </a:lnTo>
                <a:lnTo>
                  <a:pt x="17" y="376"/>
                </a:lnTo>
                <a:lnTo>
                  <a:pt x="19" y="367"/>
                </a:lnTo>
                <a:lnTo>
                  <a:pt x="19" y="367"/>
                </a:lnTo>
                <a:lnTo>
                  <a:pt x="22" y="357"/>
                </a:lnTo>
                <a:lnTo>
                  <a:pt x="28" y="346"/>
                </a:lnTo>
                <a:lnTo>
                  <a:pt x="28" y="346"/>
                </a:lnTo>
                <a:lnTo>
                  <a:pt x="33" y="338"/>
                </a:lnTo>
                <a:lnTo>
                  <a:pt x="35" y="334"/>
                </a:lnTo>
                <a:lnTo>
                  <a:pt x="36" y="329"/>
                </a:lnTo>
                <a:lnTo>
                  <a:pt x="36" y="329"/>
                </a:lnTo>
                <a:lnTo>
                  <a:pt x="35" y="320"/>
                </a:lnTo>
                <a:lnTo>
                  <a:pt x="35" y="320"/>
                </a:lnTo>
                <a:lnTo>
                  <a:pt x="36" y="315"/>
                </a:lnTo>
                <a:lnTo>
                  <a:pt x="38" y="308"/>
                </a:lnTo>
                <a:lnTo>
                  <a:pt x="38" y="308"/>
                </a:lnTo>
                <a:lnTo>
                  <a:pt x="47" y="287"/>
                </a:lnTo>
                <a:lnTo>
                  <a:pt x="47" y="287"/>
                </a:lnTo>
                <a:lnTo>
                  <a:pt x="50" y="277"/>
                </a:lnTo>
                <a:lnTo>
                  <a:pt x="54" y="268"/>
                </a:lnTo>
                <a:lnTo>
                  <a:pt x="54" y="268"/>
                </a:lnTo>
                <a:lnTo>
                  <a:pt x="61" y="259"/>
                </a:lnTo>
                <a:lnTo>
                  <a:pt x="61" y="259"/>
                </a:lnTo>
                <a:lnTo>
                  <a:pt x="62" y="256"/>
                </a:lnTo>
                <a:lnTo>
                  <a:pt x="62" y="256"/>
                </a:lnTo>
                <a:lnTo>
                  <a:pt x="64" y="254"/>
                </a:lnTo>
                <a:lnTo>
                  <a:pt x="64" y="251"/>
                </a:lnTo>
                <a:lnTo>
                  <a:pt x="64" y="251"/>
                </a:lnTo>
                <a:lnTo>
                  <a:pt x="68" y="247"/>
                </a:lnTo>
                <a:lnTo>
                  <a:pt x="71" y="244"/>
                </a:lnTo>
                <a:lnTo>
                  <a:pt x="78" y="238"/>
                </a:lnTo>
                <a:lnTo>
                  <a:pt x="97" y="231"/>
                </a:lnTo>
                <a:lnTo>
                  <a:pt x="97" y="231"/>
                </a:lnTo>
                <a:lnTo>
                  <a:pt x="120" y="223"/>
                </a:lnTo>
                <a:lnTo>
                  <a:pt x="141" y="212"/>
                </a:lnTo>
                <a:lnTo>
                  <a:pt x="141" y="212"/>
                </a:lnTo>
                <a:lnTo>
                  <a:pt x="183" y="188"/>
                </a:lnTo>
                <a:lnTo>
                  <a:pt x="183" y="188"/>
                </a:lnTo>
                <a:lnTo>
                  <a:pt x="186" y="184"/>
                </a:lnTo>
                <a:lnTo>
                  <a:pt x="188" y="181"/>
                </a:lnTo>
                <a:lnTo>
                  <a:pt x="188" y="181"/>
                </a:lnTo>
                <a:lnTo>
                  <a:pt x="196" y="167"/>
                </a:lnTo>
                <a:lnTo>
                  <a:pt x="196" y="167"/>
                </a:lnTo>
                <a:lnTo>
                  <a:pt x="193" y="167"/>
                </a:lnTo>
                <a:lnTo>
                  <a:pt x="193" y="167"/>
                </a:lnTo>
                <a:lnTo>
                  <a:pt x="193" y="169"/>
                </a:lnTo>
                <a:lnTo>
                  <a:pt x="193" y="170"/>
                </a:lnTo>
                <a:lnTo>
                  <a:pt x="193" y="170"/>
                </a:lnTo>
                <a:lnTo>
                  <a:pt x="191" y="169"/>
                </a:lnTo>
                <a:lnTo>
                  <a:pt x="191" y="169"/>
                </a:lnTo>
                <a:lnTo>
                  <a:pt x="191" y="169"/>
                </a:lnTo>
                <a:lnTo>
                  <a:pt x="191" y="169"/>
                </a:lnTo>
                <a:lnTo>
                  <a:pt x="188" y="162"/>
                </a:lnTo>
                <a:lnTo>
                  <a:pt x="188" y="162"/>
                </a:lnTo>
                <a:lnTo>
                  <a:pt x="186" y="157"/>
                </a:lnTo>
                <a:lnTo>
                  <a:pt x="181" y="153"/>
                </a:lnTo>
                <a:lnTo>
                  <a:pt x="181" y="153"/>
                </a:lnTo>
                <a:lnTo>
                  <a:pt x="174" y="150"/>
                </a:lnTo>
                <a:lnTo>
                  <a:pt x="174" y="150"/>
                </a:lnTo>
                <a:lnTo>
                  <a:pt x="170" y="144"/>
                </a:lnTo>
                <a:lnTo>
                  <a:pt x="169" y="141"/>
                </a:lnTo>
                <a:lnTo>
                  <a:pt x="169" y="141"/>
                </a:lnTo>
                <a:lnTo>
                  <a:pt x="167" y="130"/>
                </a:lnTo>
                <a:lnTo>
                  <a:pt x="165" y="120"/>
                </a:lnTo>
                <a:lnTo>
                  <a:pt x="165" y="120"/>
                </a:lnTo>
                <a:lnTo>
                  <a:pt x="162" y="111"/>
                </a:lnTo>
                <a:lnTo>
                  <a:pt x="162" y="111"/>
                </a:lnTo>
                <a:lnTo>
                  <a:pt x="162" y="101"/>
                </a:lnTo>
                <a:lnTo>
                  <a:pt x="162" y="101"/>
                </a:lnTo>
                <a:lnTo>
                  <a:pt x="163" y="80"/>
                </a:lnTo>
                <a:lnTo>
                  <a:pt x="163" y="80"/>
                </a:lnTo>
                <a:lnTo>
                  <a:pt x="162" y="71"/>
                </a:lnTo>
                <a:lnTo>
                  <a:pt x="162" y="71"/>
                </a:lnTo>
                <a:lnTo>
                  <a:pt x="163" y="68"/>
                </a:lnTo>
                <a:lnTo>
                  <a:pt x="163" y="64"/>
                </a:lnTo>
                <a:lnTo>
                  <a:pt x="163" y="64"/>
                </a:lnTo>
                <a:lnTo>
                  <a:pt x="165" y="56"/>
                </a:lnTo>
                <a:lnTo>
                  <a:pt x="167" y="49"/>
                </a:lnTo>
                <a:lnTo>
                  <a:pt x="167" y="49"/>
                </a:lnTo>
                <a:lnTo>
                  <a:pt x="169" y="40"/>
                </a:lnTo>
                <a:lnTo>
                  <a:pt x="172" y="36"/>
                </a:lnTo>
                <a:lnTo>
                  <a:pt x="176" y="35"/>
                </a:lnTo>
                <a:lnTo>
                  <a:pt x="176" y="35"/>
                </a:lnTo>
                <a:lnTo>
                  <a:pt x="174" y="35"/>
                </a:lnTo>
                <a:lnTo>
                  <a:pt x="174" y="35"/>
                </a:lnTo>
                <a:lnTo>
                  <a:pt x="177" y="31"/>
                </a:lnTo>
                <a:lnTo>
                  <a:pt x="181" y="28"/>
                </a:lnTo>
                <a:lnTo>
                  <a:pt x="183" y="24"/>
                </a:lnTo>
                <a:lnTo>
                  <a:pt x="184" y="22"/>
                </a:lnTo>
                <a:lnTo>
                  <a:pt x="183" y="22"/>
                </a:lnTo>
                <a:lnTo>
                  <a:pt x="183" y="22"/>
                </a:lnTo>
                <a:lnTo>
                  <a:pt x="191" y="19"/>
                </a:lnTo>
                <a:lnTo>
                  <a:pt x="191" y="19"/>
                </a:lnTo>
                <a:lnTo>
                  <a:pt x="195" y="15"/>
                </a:lnTo>
                <a:lnTo>
                  <a:pt x="200" y="14"/>
                </a:lnTo>
                <a:lnTo>
                  <a:pt x="200" y="14"/>
                </a:lnTo>
                <a:lnTo>
                  <a:pt x="207" y="10"/>
                </a:lnTo>
                <a:lnTo>
                  <a:pt x="209" y="10"/>
                </a:lnTo>
                <a:lnTo>
                  <a:pt x="210" y="12"/>
                </a:lnTo>
                <a:lnTo>
                  <a:pt x="209" y="14"/>
                </a:lnTo>
                <a:lnTo>
                  <a:pt x="209" y="14"/>
                </a:lnTo>
                <a:lnTo>
                  <a:pt x="214" y="10"/>
                </a:lnTo>
                <a:lnTo>
                  <a:pt x="214" y="10"/>
                </a:lnTo>
                <a:lnTo>
                  <a:pt x="217" y="9"/>
                </a:lnTo>
                <a:lnTo>
                  <a:pt x="217" y="9"/>
                </a:lnTo>
                <a:lnTo>
                  <a:pt x="217" y="7"/>
                </a:lnTo>
                <a:lnTo>
                  <a:pt x="217" y="5"/>
                </a:lnTo>
                <a:lnTo>
                  <a:pt x="217" y="5"/>
                </a:lnTo>
                <a:lnTo>
                  <a:pt x="219" y="5"/>
                </a:lnTo>
                <a:lnTo>
                  <a:pt x="221" y="5"/>
                </a:lnTo>
                <a:lnTo>
                  <a:pt x="224" y="5"/>
                </a:lnTo>
                <a:lnTo>
                  <a:pt x="224" y="5"/>
                </a:lnTo>
                <a:lnTo>
                  <a:pt x="228" y="5"/>
                </a:lnTo>
                <a:lnTo>
                  <a:pt x="231" y="3"/>
                </a:lnTo>
                <a:lnTo>
                  <a:pt x="235" y="2"/>
                </a:lnTo>
                <a:lnTo>
                  <a:pt x="236" y="2"/>
                </a:lnTo>
                <a:lnTo>
                  <a:pt x="236" y="2"/>
                </a:lnTo>
                <a:lnTo>
                  <a:pt x="238" y="2"/>
                </a:lnTo>
                <a:lnTo>
                  <a:pt x="238" y="2"/>
                </a:lnTo>
                <a:lnTo>
                  <a:pt x="240" y="0"/>
                </a:lnTo>
                <a:lnTo>
                  <a:pt x="243" y="0"/>
                </a:lnTo>
                <a:lnTo>
                  <a:pt x="247" y="3"/>
                </a:lnTo>
                <a:lnTo>
                  <a:pt x="249" y="5"/>
                </a:lnTo>
                <a:lnTo>
                  <a:pt x="247" y="7"/>
                </a:lnTo>
                <a:lnTo>
                  <a:pt x="247" y="7"/>
                </a:lnTo>
                <a:lnTo>
                  <a:pt x="252" y="7"/>
                </a:lnTo>
                <a:lnTo>
                  <a:pt x="252" y="7"/>
                </a:lnTo>
                <a:lnTo>
                  <a:pt x="254" y="7"/>
                </a:lnTo>
                <a:lnTo>
                  <a:pt x="257" y="7"/>
                </a:lnTo>
                <a:lnTo>
                  <a:pt x="257" y="7"/>
                </a:lnTo>
                <a:lnTo>
                  <a:pt x="264" y="9"/>
                </a:lnTo>
                <a:lnTo>
                  <a:pt x="264" y="9"/>
                </a:lnTo>
                <a:lnTo>
                  <a:pt x="266" y="9"/>
                </a:lnTo>
                <a:lnTo>
                  <a:pt x="266" y="7"/>
                </a:lnTo>
                <a:lnTo>
                  <a:pt x="268" y="9"/>
                </a:lnTo>
                <a:lnTo>
                  <a:pt x="268" y="9"/>
                </a:lnTo>
                <a:lnTo>
                  <a:pt x="270" y="10"/>
                </a:lnTo>
                <a:lnTo>
                  <a:pt x="273" y="10"/>
                </a:lnTo>
                <a:lnTo>
                  <a:pt x="278" y="12"/>
                </a:lnTo>
                <a:lnTo>
                  <a:pt x="280" y="14"/>
                </a:lnTo>
                <a:lnTo>
                  <a:pt x="280" y="14"/>
                </a:lnTo>
                <a:lnTo>
                  <a:pt x="278" y="15"/>
                </a:lnTo>
                <a:lnTo>
                  <a:pt x="278" y="15"/>
                </a:lnTo>
                <a:lnTo>
                  <a:pt x="280" y="15"/>
                </a:lnTo>
                <a:lnTo>
                  <a:pt x="280" y="15"/>
                </a:lnTo>
                <a:lnTo>
                  <a:pt x="280" y="17"/>
                </a:lnTo>
                <a:lnTo>
                  <a:pt x="280" y="17"/>
                </a:lnTo>
                <a:lnTo>
                  <a:pt x="282" y="15"/>
                </a:lnTo>
                <a:lnTo>
                  <a:pt x="282" y="15"/>
                </a:lnTo>
                <a:lnTo>
                  <a:pt x="282" y="17"/>
                </a:lnTo>
                <a:lnTo>
                  <a:pt x="284" y="19"/>
                </a:lnTo>
                <a:lnTo>
                  <a:pt x="287" y="19"/>
                </a:lnTo>
                <a:lnTo>
                  <a:pt x="287" y="22"/>
                </a:lnTo>
                <a:lnTo>
                  <a:pt x="287" y="22"/>
                </a:lnTo>
                <a:lnTo>
                  <a:pt x="285" y="22"/>
                </a:lnTo>
                <a:lnTo>
                  <a:pt x="284" y="22"/>
                </a:lnTo>
                <a:lnTo>
                  <a:pt x="284" y="22"/>
                </a:lnTo>
                <a:lnTo>
                  <a:pt x="285" y="26"/>
                </a:lnTo>
                <a:lnTo>
                  <a:pt x="290" y="29"/>
                </a:lnTo>
                <a:lnTo>
                  <a:pt x="299" y="36"/>
                </a:lnTo>
                <a:lnTo>
                  <a:pt x="299" y="36"/>
                </a:lnTo>
                <a:lnTo>
                  <a:pt x="297" y="36"/>
                </a:lnTo>
                <a:lnTo>
                  <a:pt x="297" y="36"/>
                </a:lnTo>
                <a:lnTo>
                  <a:pt x="301" y="43"/>
                </a:lnTo>
                <a:lnTo>
                  <a:pt x="304" y="50"/>
                </a:lnTo>
                <a:lnTo>
                  <a:pt x="304" y="50"/>
                </a:lnTo>
                <a:lnTo>
                  <a:pt x="301" y="45"/>
                </a:lnTo>
                <a:lnTo>
                  <a:pt x="301" y="45"/>
                </a:lnTo>
                <a:lnTo>
                  <a:pt x="304" y="54"/>
                </a:lnTo>
                <a:lnTo>
                  <a:pt x="304" y="54"/>
                </a:lnTo>
                <a:lnTo>
                  <a:pt x="306" y="62"/>
                </a:lnTo>
                <a:lnTo>
                  <a:pt x="306" y="62"/>
                </a:lnTo>
                <a:lnTo>
                  <a:pt x="308" y="71"/>
                </a:lnTo>
                <a:lnTo>
                  <a:pt x="308" y="71"/>
                </a:lnTo>
                <a:lnTo>
                  <a:pt x="311" y="82"/>
                </a:lnTo>
                <a:lnTo>
                  <a:pt x="311" y="82"/>
                </a:lnTo>
                <a:lnTo>
                  <a:pt x="310" y="82"/>
                </a:lnTo>
                <a:lnTo>
                  <a:pt x="310" y="82"/>
                </a:lnTo>
                <a:lnTo>
                  <a:pt x="313" y="87"/>
                </a:lnTo>
                <a:lnTo>
                  <a:pt x="313" y="89"/>
                </a:lnTo>
                <a:lnTo>
                  <a:pt x="311" y="90"/>
                </a:lnTo>
                <a:lnTo>
                  <a:pt x="311" y="90"/>
                </a:lnTo>
                <a:lnTo>
                  <a:pt x="313" y="92"/>
                </a:lnTo>
                <a:lnTo>
                  <a:pt x="313" y="94"/>
                </a:lnTo>
                <a:lnTo>
                  <a:pt x="313" y="97"/>
                </a:lnTo>
                <a:lnTo>
                  <a:pt x="313" y="97"/>
                </a:lnTo>
                <a:lnTo>
                  <a:pt x="311" y="99"/>
                </a:lnTo>
                <a:lnTo>
                  <a:pt x="310" y="101"/>
                </a:lnTo>
                <a:lnTo>
                  <a:pt x="310" y="101"/>
                </a:lnTo>
                <a:lnTo>
                  <a:pt x="310" y="108"/>
                </a:lnTo>
                <a:lnTo>
                  <a:pt x="310" y="108"/>
                </a:lnTo>
                <a:lnTo>
                  <a:pt x="310" y="113"/>
                </a:lnTo>
                <a:lnTo>
                  <a:pt x="310" y="113"/>
                </a:lnTo>
                <a:lnTo>
                  <a:pt x="310" y="120"/>
                </a:lnTo>
                <a:lnTo>
                  <a:pt x="310" y="125"/>
                </a:lnTo>
                <a:lnTo>
                  <a:pt x="310" y="125"/>
                </a:lnTo>
                <a:lnTo>
                  <a:pt x="310" y="132"/>
                </a:lnTo>
                <a:lnTo>
                  <a:pt x="308" y="137"/>
                </a:lnTo>
                <a:lnTo>
                  <a:pt x="308" y="137"/>
                </a:lnTo>
                <a:lnTo>
                  <a:pt x="306" y="143"/>
                </a:lnTo>
                <a:lnTo>
                  <a:pt x="303" y="144"/>
                </a:lnTo>
                <a:lnTo>
                  <a:pt x="303" y="144"/>
                </a:lnTo>
                <a:lnTo>
                  <a:pt x="301" y="146"/>
                </a:lnTo>
                <a:lnTo>
                  <a:pt x="299" y="150"/>
                </a:lnTo>
                <a:lnTo>
                  <a:pt x="299" y="150"/>
                </a:lnTo>
                <a:lnTo>
                  <a:pt x="299" y="157"/>
                </a:lnTo>
                <a:lnTo>
                  <a:pt x="299" y="157"/>
                </a:lnTo>
                <a:lnTo>
                  <a:pt x="296" y="169"/>
                </a:lnTo>
                <a:lnTo>
                  <a:pt x="292" y="183"/>
                </a:lnTo>
                <a:lnTo>
                  <a:pt x="292" y="183"/>
                </a:lnTo>
                <a:lnTo>
                  <a:pt x="313" y="183"/>
                </a:lnTo>
                <a:lnTo>
                  <a:pt x="313" y="183"/>
                </a:lnTo>
                <a:lnTo>
                  <a:pt x="318" y="183"/>
                </a:lnTo>
                <a:lnTo>
                  <a:pt x="324" y="184"/>
                </a:lnTo>
                <a:lnTo>
                  <a:pt x="332" y="190"/>
                </a:lnTo>
                <a:lnTo>
                  <a:pt x="332" y="190"/>
                </a:lnTo>
                <a:lnTo>
                  <a:pt x="351" y="204"/>
                </a:lnTo>
                <a:lnTo>
                  <a:pt x="351" y="204"/>
                </a:lnTo>
                <a:lnTo>
                  <a:pt x="362" y="209"/>
                </a:lnTo>
                <a:lnTo>
                  <a:pt x="372" y="210"/>
                </a:lnTo>
                <a:lnTo>
                  <a:pt x="372" y="210"/>
                </a:lnTo>
                <a:lnTo>
                  <a:pt x="383" y="214"/>
                </a:lnTo>
                <a:lnTo>
                  <a:pt x="393" y="219"/>
                </a:lnTo>
                <a:lnTo>
                  <a:pt x="393" y="219"/>
                </a:lnTo>
                <a:lnTo>
                  <a:pt x="402" y="223"/>
                </a:lnTo>
                <a:lnTo>
                  <a:pt x="407" y="226"/>
                </a:lnTo>
                <a:lnTo>
                  <a:pt x="411" y="230"/>
                </a:lnTo>
                <a:lnTo>
                  <a:pt x="411" y="230"/>
                </a:lnTo>
                <a:lnTo>
                  <a:pt x="418" y="238"/>
                </a:lnTo>
                <a:lnTo>
                  <a:pt x="425" y="247"/>
                </a:lnTo>
                <a:lnTo>
                  <a:pt x="425" y="247"/>
                </a:lnTo>
                <a:lnTo>
                  <a:pt x="430" y="258"/>
                </a:lnTo>
                <a:lnTo>
                  <a:pt x="435" y="268"/>
                </a:lnTo>
                <a:lnTo>
                  <a:pt x="435" y="268"/>
                </a:lnTo>
                <a:lnTo>
                  <a:pt x="442" y="291"/>
                </a:lnTo>
                <a:lnTo>
                  <a:pt x="449" y="313"/>
                </a:lnTo>
                <a:lnTo>
                  <a:pt x="449" y="313"/>
                </a:lnTo>
                <a:lnTo>
                  <a:pt x="454" y="332"/>
                </a:lnTo>
                <a:lnTo>
                  <a:pt x="458" y="350"/>
                </a:lnTo>
                <a:lnTo>
                  <a:pt x="458" y="350"/>
                </a:lnTo>
                <a:lnTo>
                  <a:pt x="465" y="400"/>
                </a:lnTo>
                <a:lnTo>
                  <a:pt x="465" y="400"/>
                </a:lnTo>
                <a:lnTo>
                  <a:pt x="465" y="406"/>
                </a:lnTo>
                <a:lnTo>
                  <a:pt x="466" y="411"/>
                </a:lnTo>
                <a:lnTo>
                  <a:pt x="466" y="411"/>
                </a:lnTo>
                <a:lnTo>
                  <a:pt x="473" y="421"/>
                </a:lnTo>
                <a:lnTo>
                  <a:pt x="473" y="421"/>
                </a:lnTo>
                <a:lnTo>
                  <a:pt x="479" y="430"/>
                </a:lnTo>
                <a:lnTo>
                  <a:pt x="482" y="440"/>
                </a:lnTo>
                <a:lnTo>
                  <a:pt x="482" y="440"/>
                </a:lnTo>
                <a:lnTo>
                  <a:pt x="485" y="451"/>
                </a:lnTo>
                <a:lnTo>
                  <a:pt x="487" y="461"/>
                </a:lnTo>
                <a:lnTo>
                  <a:pt x="487" y="461"/>
                </a:lnTo>
                <a:lnTo>
                  <a:pt x="487" y="482"/>
                </a:lnTo>
                <a:lnTo>
                  <a:pt x="487" y="482"/>
                </a:lnTo>
                <a:lnTo>
                  <a:pt x="485" y="486"/>
                </a:lnTo>
                <a:lnTo>
                  <a:pt x="480" y="489"/>
                </a:lnTo>
                <a:lnTo>
                  <a:pt x="470" y="493"/>
                </a:lnTo>
                <a:lnTo>
                  <a:pt x="470" y="493"/>
                </a:lnTo>
                <a:lnTo>
                  <a:pt x="465" y="493"/>
                </a:lnTo>
                <a:lnTo>
                  <a:pt x="461" y="494"/>
                </a:lnTo>
                <a:lnTo>
                  <a:pt x="461" y="494"/>
                </a:lnTo>
                <a:lnTo>
                  <a:pt x="458" y="506"/>
                </a:lnTo>
                <a:lnTo>
                  <a:pt x="458" y="506"/>
                </a:lnTo>
                <a:lnTo>
                  <a:pt x="456" y="512"/>
                </a:lnTo>
                <a:lnTo>
                  <a:pt x="456" y="515"/>
                </a:lnTo>
                <a:lnTo>
                  <a:pt x="456" y="515"/>
                </a:lnTo>
                <a:lnTo>
                  <a:pt x="449" y="527"/>
                </a:lnTo>
                <a:lnTo>
                  <a:pt x="449" y="527"/>
                </a:lnTo>
                <a:lnTo>
                  <a:pt x="438" y="545"/>
                </a:lnTo>
                <a:lnTo>
                  <a:pt x="438" y="545"/>
                </a:lnTo>
                <a:lnTo>
                  <a:pt x="412" y="583"/>
                </a:lnTo>
                <a:lnTo>
                  <a:pt x="412" y="583"/>
                </a:lnTo>
                <a:lnTo>
                  <a:pt x="411" y="588"/>
                </a:lnTo>
                <a:lnTo>
                  <a:pt x="411" y="592"/>
                </a:lnTo>
                <a:lnTo>
                  <a:pt x="411" y="592"/>
                </a:lnTo>
                <a:lnTo>
                  <a:pt x="414" y="604"/>
                </a:lnTo>
                <a:lnTo>
                  <a:pt x="414" y="604"/>
                </a:lnTo>
                <a:lnTo>
                  <a:pt x="419" y="625"/>
                </a:lnTo>
                <a:lnTo>
                  <a:pt x="419" y="625"/>
                </a:lnTo>
                <a:lnTo>
                  <a:pt x="419" y="634"/>
                </a:lnTo>
                <a:lnTo>
                  <a:pt x="419" y="634"/>
                </a:lnTo>
                <a:lnTo>
                  <a:pt x="421" y="639"/>
                </a:lnTo>
                <a:lnTo>
                  <a:pt x="423" y="644"/>
                </a:lnTo>
                <a:lnTo>
                  <a:pt x="423" y="644"/>
                </a:lnTo>
                <a:lnTo>
                  <a:pt x="435" y="665"/>
                </a:lnTo>
                <a:lnTo>
                  <a:pt x="435" y="665"/>
                </a:lnTo>
                <a:lnTo>
                  <a:pt x="440" y="675"/>
                </a:lnTo>
                <a:lnTo>
                  <a:pt x="445" y="686"/>
                </a:lnTo>
                <a:lnTo>
                  <a:pt x="445" y="686"/>
                </a:lnTo>
                <a:lnTo>
                  <a:pt x="447" y="696"/>
                </a:lnTo>
                <a:lnTo>
                  <a:pt x="449" y="707"/>
                </a:lnTo>
                <a:lnTo>
                  <a:pt x="449" y="717"/>
                </a:lnTo>
                <a:lnTo>
                  <a:pt x="447" y="728"/>
                </a:lnTo>
                <a:lnTo>
                  <a:pt x="447" y="728"/>
                </a:lnTo>
                <a:lnTo>
                  <a:pt x="445" y="738"/>
                </a:lnTo>
                <a:lnTo>
                  <a:pt x="445" y="738"/>
                </a:lnTo>
                <a:lnTo>
                  <a:pt x="444" y="743"/>
                </a:lnTo>
                <a:lnTo>
                  <a:pt x="445" y="749"/>
                </a:lnTo>
                <a:lnTo>
                  <a:pt x="445" y="749"/>
                </a:lnTo>
                <a:lnTo>
                  <a:pt x="447" y="768"/>
                </a:lnTo>
                <a:lnTo>
                  <a:pt x="447" y="768"/>
                </a:lnTo>
                <a:lnTo>
                  <a:pt x="452" y="799"/>
                </a:lnTo>
                <a:lnTo>
                  <a:pt x="452" y="799"/>
                </a:lnTo>
                <a:lnTo>
                  <a:pt x="454" y="808"/>
                </a:lnTo>
                <a:lnTo>
                  <a:pt x="458" y="815"/>
                </a:lnTo>
                <a:lnTo>
                  <a:pt x="458" y="815"/>
                </a:lnTo>
                <a:lnTo>
                  <a:pt x="463" y="837"/>
                </a:lnTo>
                <a:lnTo>
                  <a:pt x="466" y="860"/>
                </a:lnTo>
                <a:lnTo>
                  <a:pt x="466" y="860"/>
                </a:lnTo>
                <a:lnTo>
                  <a:pt x="470" y="883"/>
                </a:lnTo>
                <a:lnTo>
                  <a:pt x="473" y="903"/>
                </a:lnTo>
                <a:lnTo>
                  <a:pt x="473" y="903"/>
                </a:lnTo>
                <a:lnTo>
                  <a:pt x="475" y="926"/>
                </a:lnTo>
                <a:lnTo>
                  <a:pt x="473" y="949"/>
                </a:lnTo>
                <a:lnTo>
                  <a:pt x="473" y="949"/>
                </a:lnTo>
                <a:lnTo>
                  <a:pt x="473" y="959"/>
                </a:lnTo>
                <a:lnTo>
                  <a:pt x="473" y="971"/>
                </a:lnTo>
                <a:lnTo>
                  <a:pt x="473" y="971"/>
                </a:lnTo>
                <a:lnTo>
                  <a:pt x="470" y="992"/>
                </a:lnTo>
                <a:lnTo>
                  <a:pt x="470" y="992"/>
                </a:lnTo>
                <a:lnTo>
                  <a:pt x="466" y="1017"/>
                </a:lnTo>
                <a:lnTo>
                  <a:pt x="466" y="1017"/>
                </a:lnTo>
                <a:lnTo>
                  <a:pt x="466" y="1027"/>
                </a:lnTo>
                <a:lnTo>
                  <a:pt x="468" y="1039"/>
                </a:lnTo>
                <a:lnTo>
                  <a:pt x="468" y="1039"/>
                </a:lnTo>
                <a:lnTo>
                  <a:pt x="473" y="1060"/>
                </a:lnTo>
                <a:lnTo>
                  <a:pt x="475" y="1072"/>
                </a:lnTo>
                <a:lnTo>
                  <a:pt x="475" y="1083"/>
                </a:lnTo>
                <a:lnTo>
                  <a:pt x="475" y="1083"/>
                </a:lnTo>
                <a:lnTo>
                  <a:pt x="473" y="1093"/>
                </a:lnTo>
                <a:lnTo>
                  <a:pt x="470" y="1102"/>
                </a:lnTo>
                <a:lnTo>
                  <a:pt x="470" y="1102"/>
                </a:lnTo>
                <a:lnTo>
                  <a:pt x="466" y="1112"/>
                </a:lnTo>
                <a:lnTo>
                  <a:pt x="466" y="1112"/>
                </a:lnTo>
                <a:lnTo>
                  <a:pt x="465" y="1114"/>
                </a:lnTo>
                <a:lnTo>
                  <a:pt x="466" y="1118"/>
                </a:lnTo>
                <a:lnTo>
                  <a:pt x="468" y="1121"/>
                </a:lnTo>
                <a:lnTo>
                  <a:pt x="468" y="1121"/>
                </a:lnTo>
                <a:lnTo>
                  <a:pt x="470" y="1146"/>
                </a:lnTo>
                <a:lnTo>
                  <a:pt x="472" y="1168"/>
                </a:lnTo>
                <a:lnTo>
                  <a:pt x="472" y="1168"/>
                </a:lnTo>
                <a:lnTo>
                  <a:pt x="472" y="1215"/>
                </a:lnTo>
                <a:lnTo>
                  <a:pt x="470" y="1260"/>
                </a:lnTo>
                <a:lnTo>
                  <a:pt x="470" y="1260"/>
                </a:lnTo>
                <a:lnTo>
                  <a:pt x="468" y="1302"/>
                </a:lnTo>
                <a:lnTo>
                  <a:pt x="468" y="1302"/>
                </a:lnTo>
                <a:lnTo>
                  <a:pt x="466" y="1318"/>
                </a:lnTo>
                <a:lnTo>
                  <a:pt x="466" y="1318"/>
                </a:lnTo>
                <a:lnTo>
                  <a:pt x="466" y="1321"/>
                </a:lnTo>
                <a:lnTo>
                  <a:pt x="465" y="1327"/>
                </a:lnTo>
                <a:lnTo>
                  <a:pt x="465" y="1327"/>
                </a:lnTo>
                <a:lnTo>
                  <a:pt x="463" y="1330"/>
                </a:lnTo>
                <a:lnTo>
                  <a:pt x="463" y="1335"/>
                </a:lnTo>
                <a:lnTo>
                  <a:pt x="465" y="1344"/>
                </a:lnTo>
                <a:lnTo>
                  <a:pt x="465" y="1344"/>
                </a:lnTo>
                <a:lnTo>
                  <a:pt x="463" y="1356"/>
                </a:lnTo>
                <a:lnTo>
                  <a:pt x="461" y="1367"/>
                </a:lnTo>
                <a:lnTo>
                  <a:pt x="461" y="1367"/>
                </a:lnTo>
                <a:lnTo>
                  <a:pt x="459" y="1370"/>
                </a:lnTo>
                <a:lnTo>
                  <a:pt x="458" y="1374"/>
                </a:lnTo>
                <a:lnTo>
                  <a:pt x="458" y="1374"/>
                </a:lnTo>
                <a:lnTo>
                  <a:pt x="458" y="1379"/>
                </a:lnTo>
                <a:lnTo>
                  <a:pt x="458" y="1384"/>
                </a:lnTo>
                <a:lnTo>
                  <a:pt x="458" y="1384"/>
                </a:lnTo>
                <a:lnTo>
                  <a:pt x="459" y="1391"/>
                </a:lnTo>
                <a:lnTo>
                  <a:pt x="459" y="1391"/>
                </a:lnTo>
                <a:lnTo>
                  <a:pt x="461" y="1408"/>
                </a:lnTo>
                <a:lnTo>
                  <a:pt x="461" y="1408"/>
                </a:lnTo>
                <a:lnTo>
                  <a:pt x="461" y="1412"/>
                </a:lnTo>
                <a:lnTo>
                  <a:pt x="463" y="1415"/>
                </a:lnTo>
                <a:lnTo>
                  <a:pt x="463" y="1415"/>
                </a:lnTo>
                <a:lnTo>
                  <a:pt x="468" y="1417"/>
                </a:lnTo>
                <a:lnTo>
                  <a:pt x="473" y="1421"/>
                </a:lnTo>
                <a:lnTo>
                  <a:pt x="473" y="1421"/>
                </a:lnTo>
                <a:lnTo>
                  <a:pt x="479" y="1422"/>
                </a:lnTo>
                <a:lnTo>
                  <a:pt x="484" y="1422"/>
                </a:lnTo>
                <a:lnTo>
                  <a:pt x="494" y="1422"/>
                </a:lnTo>
                <a:lnTo>
                  <a:pt x="494" y="1422"/>
                </a:lnTo>
                <a:lnTo>
                  <a:pt x="517" y="1424"/>
                </a:lnTo>
                <a:lnTo>
                  <a:pt x="517" y="1424"/>
                </a:lnTo>
                <a:lnTo>
                  <a:pt x="522" y="1424"/>
                </a:lnTo>
                <a:lnTo>
                  <a:pt x="527" y="1428"/>
                </a:lnTo>
                <a:lnTo>
                  <a:pt x="531" y="1429"/>
                </a:lnTo>
                <a:lnTo>
                  <a:pt x="534" y="1433"/>
                </a:lnTo>
                <a:lnTo>
                  <a:pt x="536" y="1438"/>
                </a:lnTo>
                <a:lnTo>
                  <a:pt x="536" y="1442"/>
                </a:lnTo>
                <a:lnTo>
                  <a:pt x="536" y="1447"/>
                </a:lnTo>
                <a:lnTo>
                  <a:pt x="534" y="1452"/>
                </a:lnTo>
                <a:lnTo>
                  <a:pt x="534" y="1452"/>
                </a:lnTo>
                <a:lnTo>
                  <a:pt x="529" y="1462"/>
                </a:lnTo>
                <a:lnTo>
                  <a:pt x="522" y="1469"/>
                </a:lnTo>
                <a:lnTo>
                  <a:pt x="522" y="1469"/>
                </a:lnTo>
                <a:close/>
                <a:moveTo>
                  <a:pt x="223" y="5"/>
                </a:moveTo>
                <a:lnTo>
                  <a:pt x="223" y="5"/>
                </a:lnTo>
                <a:lnTo>
                  <a:pt x="223" y="5"/>
                </a:lnTo>
                <a:lnTo>
                  <a:pt x="223" y="5"/>
                </a:lnTo>
                <a:close/>
                <a:moveTo>
                  <a:pt x="108" y="461"/>
                </a:moveTo>
                <a:lnTo>
                  <a:pt x="108" y="461"/>
                </a:lnTo>
                <a:lnTo>
                  <a:pt x="109" y="465"/>
                </a:lnTo>
                <a:lnTo>
                  <a:pt x="108" y="470"/>
                </a:lnTo>
                <a:lnTo>
                  <a:pt x="108" y="470"/>
                </a:lnTo>
                <a:lnTo>
                  <a:pt x="104" y="472"/>
                </a:lnTo>
                <a:lnTo>
                  <a:pt x="104" y="472"/>
                </a:lnTo>
                <a:lnTo>
                  <a:pt x="97" y="473"/>
                </a:lnTo>
                <a:lnTo>
                  <a:pt x="97" y="473"/>
                </a:lnTo>
                <a:lnTo>
                  <a:pt x="95" y="477"/>
                </a:lnTo>
                <a:lnTo>
                  <a:pt x="94" y="482"/>
                </a:lnTo>
                <a:lnTo>
                  <a:pt x="94" y="493"/>
                </a:lnTo>
                <a:lnTo>
                  <a:pt x="94" y="493"/>
                </a:lnTo>
                <a:lnTo>
                  <a:pt x="95" y="503"/>
                </a:lnTo>
                <a:lnTo>
                  <a:pt x="101" y="512"/>
                </a:lnTo>
                <a:lnTo>
                  <a:pt x="108" y="520"/>
                </a:lnTo>
                <a:lnTo>
                  <a:pt x="115" y="527"/>
                </a:lnTo>
                <a:lnTo>
                  <a:pt x="115" y="527"/>
                </a:lnTo>
                <a:lnTo>
                  <a:pt x="120" y="510"/>
                </a:lnTo>
                <a:lnTo>
                  <a:pt x="122" y="501"/>
                </a:lnTo>
                <a:lnTo>
                  <a:pt x="122" y="493"/>
                </a:lnTo>
                <a:lnTo>
                  <a:pt x="122" y="493"/>
                </a:lnTo>
                <a:lnTo>
                  <a:pt x="116" y="477"/>
                </a:lnTo>
                <a:lnTo>
                  <a:pt x="108" y="461"/>
                </a:lnTo>
                <a:lnTo>
                  <a:pt x="108" y="461"/>
                </a:lnTo>
                <a:close/>
              </a:path>
            </a:pathLst>
          </a:custGeom>
          <a:gradFill>
            <a:gsLst>
              <a:gs pos="0">
                <a:srgbClr val="6097E6"/>
              </a:gs>
              <a:gs pos="100000">
                <a:srgbClr val="0375B1"/>
              </a:gs>
            </a:gsLst>
            <a:lin ang="17640000" scaled="0"/>
          </a:gradFill>
          <a:ln w="9525">
            <a:noFill/>
          </a:ln>
        </p:spPr>
        <p:txBody>
          <a:bodyPr/>
          <a:p>
            <a:endParaRPr lang="en-US" altLang="x-none" baseline="-25000" dirty="0">
              <a:ea typeface="MS PGothic" panose="020B0600070205080204" pitchFamily="7" charset="-128"/>
            </a:endParaRPr>
          </a:p>
        </p:txBody>
      </p:sp>
      <p:sp>
        <p:nvSpPr>
          <p:cNvPr id="6148" name="Freeform 12"/>
          <p:cNvSpPr>
            <a:spLocks noEditPoints="1"/>
          </p:cNvSpPr>
          <p:nvPr/>
        </p:nvSpPr>
        <p:spPr>
          <a:xfrm>
            <a:off x="4219575" y="961708"/>
            <a:ext cx="749300" cy="2730500"/>
          </a:xfrm>
          <a:custGeom>
            <a:avLst/>
            <a:gdLst>
              <a:gd name="txL" fmla="*/ 0 w 472"/>
              <a:gd name="txT" fmla="*/ 0 h 1720"/>
              <a:gd name="txR" fmla="*/ 472 w 472"/>
              <a:gd name="txB" fmla="*/ 1720 h 1720"/>
            </a:gdLst>
            <a:ahLst/>
            <a:cxnLst>
              <a:cxn ang="0">
                <a:pos x="428" y="770"/>
              </a:cxn>
              <a:cxn ang="0">
                <a:pos x="416" y="705"/>
              </a:cxn>
              <a:cxn ang="0">
                <a:pos x="414" y="430"/>
              </a:cxn>
              <a:cxn ang="0">
                <a:pos x="358" y="334"/>
              </a:cxn>
              <a:cxn ang="0">
                <a:pos x="324" y="272"/>
              </a:cxn>
              <a:cxn ang="0">
                <a:pos x="350" y="249"/>
              </a:cxn>
              <a:cxn ang="0">
                <a:pos x="355" y="176"/>
              </a:cxn>
              <a:cxn ang="0">
                <a:pos x="352" y="129"/>
              </a:cxn>
              <a:cxn ang="0">
                <a:pos x="331" y="73"/>
              </a:cxn>
              <a:cxn ang="0">
                <a:pos x="306" y="45"/>
              </a:cxn>
              <a:cxn ang="0">
                <a:pos x="277" y="16"/>
              </a:cxn>
              <a:cxn ang="0">
                <a:pos x="230" y="4"/>
              </a:cxn>
              <a:cxn ang="0">
                <a:pos x="198" y="4"/>
              </a:cxn>
              <a:cxn ang="0">
                <a:pos x="158" y="40"/>
              </a:cxn>
              <a:cxn ang="0">
                <a:pos x="144" y="66"/>
              </a:cxn>
              <a:cxn ang="0">
                <a:pos x="123" y="115"/>
              </a:cxn>
              <a:cxn ang="0">
                <a:pos x="113" y="178"/>
              </a:cxn>
              <a:cxn ang="0">
                <a:pos x="116" y="216"/>
              </a:cxn>
              <a:cxn ang="0">
                <a:pos x="129" y="249"/>
              </a:cxn>
              <a:cxn ang="0">
                <a:pos x="146" y="263"/>
              </a:cxn>
              <a:cxn ang="0">
                <a:pos x="156" y="263"/>
              </a:cxn>
              <a:cxn ang="0">
                <a:pos x="167" y="244"/>
              </a:cxn>
              <a:cxn ang="0">
                <a:pos x="125" y="324"/>
              </a:cxn>
              <a:cxn ang="0">
                <a:pos x="94" y="409"/>
              </a:cxn>
              <a:cxn ang="0">
                <a:pos x="55" y="611"/>
              </a:cxn>
              <a:cxn ang="0">
                <a:pos x="29" y="817"/>
              </a:cxn>
              <a:cxn ang="0">
                <a:pos x="17" y="902"/>
              </a:cxn>
              <a:cxn ang="0">
                <a:pos x="3" y="994"/>
              </a:cxn>
              <a:cxn ang="0">
                <a:pos x="49" y="1022"/>
              </a:cxn>
              <a:cxn ang="0">
                <a:pos x="43" y="1005"/>
              </a:cxn>
              <a:cxn ang="0">
                <a:pos x="45" y="989"/>
              </a:cxn>
              <a:cxn ang="0">
                <a:pos x="38" y="970"/>
              </a:cxn>
              <a:cxn ang="0">
                <a:pos x="57" y="921"/>
              </a:cxn>
              <a:cxn ang="0">
                <a:pos x="66" y="912"/>
              </a:cxn>
              <a:cxn ang="0">
                <a:pos x="101" y="935"/>
              </a:cxn>
              <a:cxn ang="0">
                <a:pos x="132" y="1088"/>
              </a:cxn>
              <a:cxn ang="0">
                <a:pos x="186" y="1085"/>
              </a:cxn>
              <a:cxn ang="0">
                <a:pos x="209" y="1254"/>
              </a:cxn>
              <a:cxn ang="0">
                <a:pos x="223" y="1299"/>
              </a:cxn>
              <a:cxn ang="0">
                <a:pos x="217" y="1506"/>
              </a:cxn>
              <a:cxn ang="0">
                <a:pos x="176" y="1633"/>
              </a:cxn>
              <a:cxn ang="0">
                <a:pos x="106" y="1693"/>
              </a:cxn>
              <a:cxn ang="0">
                <a:pos x="198" y="1720"/>
              </a:cxn>
              <a:cxn ang="0">
                <a:pos x="275" y="1713"/>
              </a:cxn>
              <a:cxn ang="0">
                <a:pos x="308" y="1665"/>
              </a:cxn>
              <a:cxn ang="0">
                <a:pos x="365" y="1632"/>
              </a:cxn>
              <a:cxn ang="0">
                <a:pos x="383" y="1652"/>
              </a:cxn>
              <a:cxn ang="0">
                <a:pos x="395" y="1595"/>
              </a:cxn>
              <a:cxn ang="0">
                <a:pos x="362" y="1449"/>
              </a:cxn>
              <a:cxn ang="0">
                <a:pos x="362" y="1376"/>
              </a:cxn>
              <a:cxn ang="0">
                <a:pos x="339" y="1226"/>
              </a:cxn>
              <a:cxn ang="0">
                <a:pos x="341" y="1193"/>
              </a:cxn>
              <a:cxn ang="0">
                <a:pos x="353" y="1067"/>
              </a:cxn>
              <a:cxn ang="0">
                <a:pos x="397" y="1029"/>
              </a:cxn>
              <a:cxn ang="0">
                <a:pos x="428" y="980"/>
              </a:cxn>
              <a:cxn ang="0">
                <a:pos x="136" y="937"/>
              </a:cxn>
              <a:cxn ang="0">
                <a:pos x="325" y="268"/>
              </a:cxn>
              <a:cxn ang="0">
                <a:pos x="355" y="143"/>
              </a:cxn>
              <a:cxn ang="0">
                <a:pos x="353" y="141"/>
              </a:cxn>
              <a:cxn ang="0">
                <a:pos x="282" y="1525"/>
              </a:cxn>
            </a:cxnLst>
            <a:rect l="txL" t="txT" r="txR" b="txB"/>
            <a:pathLst>
              <a:path w="472" h="1720">
                <a:moveTo>
                  <a:pt x="472" y="937"/>
                </a:moveTo>
                <a:lnTo>
                  <a:pt x="472" y="937"/>
                </a:lnTo>
                <a:lnTo>
                  <a:pt x="466" y="911"/>
                </a:lnTo>
                <a:lnTo>
                  <a:pt x="466" y="911"/>
                </a:lnTo>
                <a:lnTo>
                  <a:pt x="461" y="883"/>
                </a:lnTo>
                <a:lnTo>
                  <a:pt x="454" y="857"/>
                </a:lnTo>
                <a:lnTo>
                  <a:pt x="454" y="857"/>
                </a:lnTo>
                <a:lnTo>
                  <a:pt x="440" y="810"/>
                </a:lnTo>
                <a:lnTo>
                  <a:pt x="440" y="810"/>
                </a:lnTo>
                <a:lnTo>
                  <a:pt x="433" y="782"/>
                </a:lnTo>
                <a:lnTo>
                  <a:pt x="433" y="782"/>
                </a:lnTo>
                <a:lnTo>
                  <a:pt x="428" y="770"/>
                </a:lnTo>
                <a:lnTo>
                  <a:pt x="428" y="770"/>
                </a:lnTo>
                <a:lnTo>
                  <a:pt x="426" y="763"/>
                </a:lnTo>
                <a:lnTo>
                  <a:pt x="425" y="759"/>
                </a:lnTo>
                <a:lnTo>
                  <a:pt x="426" y="756"/>
                </a:lnTo>
                <a:lnTo>
                  <a:pt x="426" y="756"/>
                </a:lnTo>
                <a:lnTo>
                  <a:pt x="425" y="758"/>
                </a:lnTo>
                <a:lnTo>
                  <a:pt x="425" y="758"/>
                </a:lnTo>
                <a:lnTo>
                  <a:pt x="423" y="751"/>
                </a:lnTo>
                <a:lnTo>
                  <a:pt x="423" y="744"/>
                </a:lnTo>
                <a:lnTo>
                  <a:pt x="421" y="730"/>
                </a:lnTo>
                <a:lnTo>
                  <a:pt x="421" y="730"/>
                </a:lnTo>
                <a:lnTo>
                  <a:pt x="421" y="717"/>
                </a:lnTo>
                <a:lnTo>
                  <a:pt x="416" y="705"/>
                </a:lnTo>
                <a:lnTo>
                  <a:pt x="416" y="705"/>
                </a:lnTo>
                <a:lnTo>
                  <a:pt x="412" y="693"/>
                </a:lnTo>
                <a:lnTo>
                  <a:pt x="411" y="677"/>
                </a:lnTo>
                <a:lnTo>
                  <a:pt x="411" y="648"/>
                </a:lnTo>
                <a:lnTo>
                  <a:pt x="411" y="648"/>
                </a:lnTo>
                <a:lnTo>
                  <a:pt x="411" y="622"/>
                </a:lnTo>
                <a:lnTo>
                  <a:pt x="412" y="596"/>
                </a:lnTo>
                <a:lnTo>
                  <a:pt x="416" y="543"/>
                </a:lnTo>
                <a:lnTo>
                  <a:pt x="416" y="543"/>
                </a:lnTo>
                <a:lnTo>
                  <a:pt x="418" y="493"/>
                </a:lnTo>
                <a:lnTo>
                  <a:pt x="418" y="467"/>
                </a:lnTo>
                <a:lnTo>
                  <a:pt x="416" y="442"/>
                </a:lnTo>
                <a:lnTo>
                  <a:pt x="416" y="442"/>
                </a:lnTo>
                <a:lnTo>
                  <a:pt x="414" y="430"/>
                </a:lnTo>
                <a:lnTo>
                  <a:pt x="409" y="420"/>
                </a:lnTo>
                <a:lnTo>
                  <a:pt x="409" y="420"/>
                </a:lnTo>
                <a:lnTo>
                  <a:pt x="400" y="397"/>
                </a:lnTo>
                <a:lnTo>
                  <a:pt x="400" y="397"/>
                </a:lnTo>
                <a:lnTo>
                  <a:pt x="390" y="373"/>
                </a:lnTo>
                <a:lnTo>
                  <a:pt x="385" y="362"/>
                </a:lnTo>
                <a:lnTo>
                  <a:pt x="378" y="352"/>
                </a:lnTo>
                <a:lnTo>
                  <a:pt x="378" y="352"/>
                </a:lnTo>
                <a:lnTo>
                  <a:pt x="367" y="341"/>
                </a:lnTo>
                <a:lnTo>
                  <a:pt x="367" y="341"/>
                </a:lnTo>
                <a:lnTo>
                  <a:pt x="362" y="338"/>
                </a:lnTo>
                <a:lnTo>
                  <a:pt x="358" y="334"/>
                </a:lnTo>
                <a:lnTo>
                  <a:pt x="358" y="334"/>
                </a:lnTo>
                <a:lnTo>
                  <a:pt x="355" y="329"/>
                </a:lnTo>
                <a:lnTo>
                  <a:pt x="352" y="324"/>
                </a:lnTo>
                <a:lnTo>
                  <a:pt x="346" y="312"/>
                </a:lnTo>
                <a:lnTo>
                  <a:pt x="346" y="312"/>
                </a:lnTo>
                <a:lnTo>
                  <a:pt x="339" y="300"/>
                </a:lnTo>
                <a:lnTo>
                  <a:pt x="332" y="291"/>
                </a:lnTo>
                <a:lnTo>
                  <a:pt x="332" y="291"/>
                </a:lnTo>
                <a:lnTo>
                  <a:pt x="325" y="287"/>
                </a:lnTo>
                <a:lnTo>
                  <a:pt x="322" y="284"/>
                </a:lnTo>
                <a:lnTo>
                  <a:pt x="322" y="284"/>
                </a:lnTo>
                <a:lnTo>
                  <a:pt x="313" y="272"/>
                </a:lnTo>
                <a:lnTo>
                  <a:pt x="313" y="272"/>
                </a:lnTo>
                <a:lnTo>
                  <a:pt x="324" y="272"/>
                </a:lnTo>
                <a:lnTo>
                  <a:pt x="327" y="270"/>
                </a:lnTo>
                <a:lnTo>
                  <a:pt x="331" y="267"/>
                </a:lnTo>
                <a:lnTo>
                  <a:pt x="331" y="267"/>
                </a:lnTo>
                <a:lnTo>
                  <a:pt x="336" y="263"/>
                </a:lnTo>
                <a:lnTo>
                  <a:pt x="336" y="263"/>
                </a:lnTo>
                <a:lnTo>
                  <a:pt x="338" y="263"/>
                </a:lnTo>
                <a:lnTo>
                  <a:pt x="339" y="263"/>
                </a:lnTo>
                <a:lnTo>
                  <a:pt x="339" y="263"/>
                </a:lnTo>
                <a:lnTo>
                  <a:pt x="343" y="260"/>
                </a:lnTo>
                <a:lnTo>
                  <a:pt x="345" y="256"/>
                </a:lnTo>
                <a:lnTo>
                  <a:pt x="345" y="256"/>
                </a:lnTo>
                <a:lnTo>
                  <a:pt x="348" y="253"/>
                </a:lnTo>
                <a:lnTo>
                  <a:pt x="350" y="249"/>
                </a:lnTo>
                <a:lnTo>
                  <a:pt x="353" y="239"/>
                </a:lnTo>
                <a:lnTo>
                  <a:pt x="353" y="228"/>
                </a:lnTo>
                <a:lnTo>
                  <a:pt x="353" y="219"/>
                </a:lnTo>
                <a:lnTo>
                  <a:pt x="353" y="219"/>
                </a:lnTo>
                <a:lnTo>
                  <a:pt x="355" y="218"/>
                </a:lnTo>
                <a:lnTo>
                  <a:pt x="357" y="213"/>
                </a:lnTo>
                <a:lnTo>
                  <a:pt x="358" y="202"/>
                </a:lnTo>
                <a:lnTo>
                  <a:pt x="358" y="202"/>
                </a:lnTo>
                <a:lnTo>
                  <a:pt x="360" y="197"/>
                </a:lnTo>
                <a:lnTo>
                  <a:pt x="360" y="197"/>
                </a:lnTo>
                <a:lnTo>
                  <a:pt x="355" y="181"/>
                </a:lnTo>
                <a:lnTo>
                  <a:pt x="355" y="181"/>
                </a:lnTo>
                <a:lnTo>
                  <a:pt x="355" y="176"/>
                </a:lnTo>
                <a:lnTo>
                  <a:pt x="355" y="169"/>
                </a:lnTo>
                <a:lnTo>
                  <a:pt x="355" y="169"/>
                </a:lnTo>
                <a:lnTo>
                  <a:pt x="353" y="164"/>
                </a:lnTo>
                <a:lnTo>
                  <a:pt x="352" y="160"/>
                </a:lnTo>
                <a:lnTo>
                  <a:pt x="352" y="157"/>
                </a:lnTo>
                <a:lnTo>
                  <a:pt x="352" y="157"/>
                </a:lnTo>
                <a:lnTo>
                  <a:pt x="353" y="155"/>
                </a:lnTo>
                <a:lnTo>
                  <a:pt x="357" y="155"/>
                </a:lnTo>
                <a:lnTo>
                  <a:pt x="357" y="155"/>
                </a:lnTo>
                <a:lnTo>
                  <a:pt x="355" y="143"/>
                </a:lnTo>
                <a:lnTo>
                  <a:pt x="355" y="136"/>
                </a:lnTo>
                <a:lnTo>
                  <a:pt x="352" y="129"/>
                </a:lnTo>
                <a:lnTo>
                  <a:pt x="352" y="129"/>
                </a:lnTo>
                <a:lnTo>
                  <a:pt x="350" y="125"/>
                </a:lnTo>
                <a:lnTo>
                  <a:pt x="348" y="124"/>
                </a:lnTo>
                <a:lnTo>
                  <a:pt x="348" y="120"/>
                </a:lnTo>
                <a:lnTo>
                  <a:pt x="348" y="120"/>
                </a:lnTo>
                <a:lnTo>
                  <a:pt x="350" y="110"/>
                </a:lnTo>
                <a:lnTo>
                  <a:pt x="350" y="110"/>
                </a:lnTo>
                <a:lnTo>
                  <a:pt x="348" y="105"/>
                </a:lnTo>
                <a:lnTo>
                  <a:pt x="346" y="98"/>
                </a:lnTo>
                <a:lnTo>
                  <a:pt x="341" y="87"/>
                </a:lnTo>
                <a:lnTo>
                  <a:pt x="341" y="87"/>
                </a:lnTo>
                <a:lnTo>
                  <a:pt x="334" y="78"/>
                </a:lnTo>
                <a:lnTo>
                  <a:pt x="334" y="78"/>
                </a:lnTo>
                <a:lnTo>
                  <a:pt x="331" y="73"/>
                </a:lnTo>
                <a:lnTo>
                  <a:pt x="329" y="68"/>
                </a:lnTo>
                <a:lnTo>
                  <a:pt x="329" y="68"/>
                </a:lnTo>
                <a:lnTo>
                  <a:pt x="324" y="65"/>
                </a:lnTo>
                <a:lnTo>
                  <a:pt x="318" y="63"/>
                </a:lnTo>
                <a:lnTo>
                  <a:pt x="318" y="63"/>
                </a:lnTo>
                <a:lnTo>
                  <a:pt x="317" y="59"/>
                </a:lnTo>
                <a:lnTo>
                  <a:pt x="317" y="59"/>
                </a:lnTo>
                <a:lnTo>
                  <a:pt x="311" y="56"/>
                </a:lnTo>
                <a:lnTo>
                  <a:pt x="311" y="56"/>
                </a:lnTo>
                <a:lnTo>
                  <a:pt x="308" y="52"/>
                </a:lnTo>
                <a:lnTo>
                  <a:pt x="306" y="47"/>
                </a:lnTo>
                <a:lnTo>
                  <a:pt x="306" y="47"/>
                </a:lnTo>
                <a:lnTo>
                  <a:pt x="306" y="45"/>
                </a:lnTo>
                <a:lnTo>
                  <a:pt x="304" y="44"/>
                </a:lnTo>
                <a:lnTo>
                  <a:pt x="303" y="42"/>
                </a:lnTo>
                <a:lnTo>
                  <a:pt x="301" y="40"/>
                </a:lnTo>
                <a:lnTo>
                  <a:pt x="301" y="40"/>
                </a:lnTo>
                <a:lnTo>
                  <a:pt x="303" y="33"/>
                </a:lnTo>
                <a:lnTo>
                  <a:pt x="303" y="31"/>
                </a:lnTo>
                <a:lnTo>
                  <a:pt x="301" y="28"/>
                </a:lnTo>
                <a:lnTo>
                  <a:pt x="301" y="28"/>
                </a:lnTo>
                <a:lnTo>
                  <a:pt x="292" y="21"/>
                </a:lnTo>
                <a:lnTo>
                  <a:pt x="292" y="21"/>
                </a:lnTo>
                <a:lnTo>
                  <a:pt x="287" y="18"/>
                </a:lnTo>
                <a:lnTo>
                  <a:pt x="282" y="16"/>
                </a:lnTo>
                <a:lnTo>
                  <a:pt x="277" y="16"/>
                </a:lnTo>
                <a:lnTo>
                  <a:pt x="270" y="18"/>
                </a:lnTo>
                <a:lnTo>
                  <a:pt x="270" y="18"/>
                </a:lnTo>
                <a:lnTo>
                  <a:pt x="264" y="19"/>
                </a:lnTo>
                <a:lnTo>
                  <a:pt x="261" y="19"/>
                </a:lnTo>
                <a:lnTo>
                  <a:pt x="259" y="18"/>
                </a:lnTo>
                <a:lnTo>
                  <a:pt x="259" y="18"/>
                </a:lnTo>
                <a:lnTo>
                  <a:pt x="257" y="14"/>
                </a:lnTo>
                <a:lnTo>
                  <a:pt x="257" y="14"/>
                </a:lnTo>
                <a:lnTo>
                  <a:pt x="252" y="11"/>
                </a:lnTo>
                <a:lnTo>
                  <a:pt x="252" y="11"/>
                </a:lnTo>
                <a:lnTo>
                  <a:pt x="247" y="9"/>
                </a:lnTo>
                <a:lnTo>
                  <a:pt x="242" y="7"/>
                </a:lnTo>
                <a:lnTo>
                  <a:pt x="230" y="4"/>
                </a:lnTo>
                <a:lnTo>
                  <a:pt x="230" y="4"/>
                </a:lnTo>
                <a:lnTo>
                  <a:pt x="224" y="2"/>
                </a:lnTo>
                <a:lnTo>
                  <a:pt x="217" y="0"/>
                </a:lnTo>
                <a:lnTo>
                  <a:pt x="217" y="0"/>
                </a:lnTo>
                <a:lnTo>
                  <a:pt x="216" y="2"/>
                </a:lnTo>
                <a:lnTo>
                  <a:pt x="214" y="2"/>
                </a:lnTo>
                <a:lnTo>
                  <a:pt x="212" y="4"/>
                </a:lnTo>
                <a:lnTo>
                  <a:pt x="210" y="4"/>
                </a:lnTo>
                <a:lnTo>
                  <a:pt x="210" y="4"/>
                </a:lnTo>
                <a:lnTo>
                  <a:pt x="200" y="4"/>
                </a:lnTo>
                <a:lnTo>
                  <a:pt x="198" y="4"/>
                </a:lnTo>
                <a:lnTo>
                  <a:pt x="198" y="4"/>
                </a:lnTo>
                <a:lnTo>
                  <a:pt x="198" y="4"/>
                </a:lnTo>
                <a:lnTo>
                  <a:pt x="195" y="7"/>
                </a:lnTo>
                <a:lnTo>
                  <a:pt x="193" y="9"/>
                </a:lnTo>
                <a:lnTo>
                  <a:pt x="191" y="12"/>
                </a:lnTo>
                <a:lnTo>
                  <a:pt x="190" y="16"/>
                </a:lnTo>
                <a:lnTo>
                  <a:pt x="190" y="16"/>
                </a:lnTo>
                <a:lnTo>
                  <a:pt x="181" y="19"/>
                </a:lnTo>
                <a:lnTo>
                  <a:pt x="174" y="21"/>
                </a:lnTo>
                <a:lnTo>
                  <a:pt x="174" y="21"/>
                </a:lnTo>
                <a:lnTo>
                  <a:pt x="167" y="26"/>
                </a:lnTo>
                <a:lnTo>
                  <a:pt x="162" y="31"/>
                </a:lnTo>
                <a:lnTo>
                  <a:pt x="162" y="31"/>
                </a:lnTo>
                <a:lnTo>
                  <a:pt x="158" y="40"/>
                </a:lnTo>
                <a:lnTo>
                  <a:pt x="158" y="40"/>
                </a:lnTo>
                <a:lnTo>
                  <a:pt x="156" y="42"/>
                </a:lnTo>
                <a:lnTo>
                  <a:pt x="155" y="44"/>
                </a:lnTo>
                <a:lnTo>
                  <a:pt x="155" y="44"/>
                </a:lnTo>
                <a:lnTo>
                  <a:pt x="158" y="45"/>
                </a:lnTo>
                <a:lnTo>
                  <a:pt x="158" y="45"/>
                </a:lnTo>
                <a:lnTo>
                  <a:pt x="153" y="54"/>
                </a:lnTo>
                <a:lnTo>
                  <a:pt x="146" y="61"/>
                </a:lnTo>
                <a:lnTo>
                  <a:pt x="146" y="61"/>
                </a:lnTo>
                <a:lnTo>
                  <a:pt x="139" y="66"/>
                </a:lnTo>
                <a:lnTo>
                  <a:pt x="139" y="66"/>
                </a:lnTo>
                <a:lnTo>
                  <a:pt x="139" y="66"/>
                </a:lnTo>
                <a:lnTo>
                  <a:pt x="141" y="66"/>
                </a:lnTo>
                <a:lnTo>
                  <a:pt x="144" y="66"/>
                </a:lnTo>
                <a:lnTo>
                  <a:pt x="144" y="66"/>
                </a:lnTo>
                <a:lnTo>
                  <a:pt x="139" y="78"/>
                </a:lnTo>
                <a:lnTo>
                  <a:pt x="137" y="84"/>
                </a:lnTo>
                <a:lnTo>
                  <a:pt x="134" y="89"/>
                </a:lnTo>
                <a:lnTo>
                  <a:pt x="134" y="89"/>
                </a:lnTo>
                <a:lnTo>
                  <a:pt x="130" y="94"/>
                </a:lnTo>
                <a:lnTo>
                  <a:pt x="129" y="99"/>
                </a:lnTo>
                <a:lnTo>
                  <a:pt x="129" y="99"/>
                </a:lnTo>
                <a:lnTo>
                  <a:pt x="129" y="105"/>
                </a:lnTo>
                <a:lnTo>
                  <a:pt x="127" y="108"/>
                </a:lnTo>
                <a:lnTo>
                  <a:pt x="125" y="110"/>
                </a:lnTo>
                <a:lnTo>
                  <a:pt x="125" y="110"/>
                </a:lnTo>
                <a:lnTo>
                  <a:pt x="123" y="115"/>
                </a:lnTo>
                <a:lnTo>
                  <a:pt x="122" y="120"/>
                </a:lnTo>
                <a:lnTo>
                  <a:pt x="122" y="120"/>
                </a:lnTo>
                <a:lnTo>
                  <a:pt x="118" y="131"/>
                </a:lnTo>
                <a:lnTo>
                  <a:pt x="118" y="131"/>
                </a:lnTo>
                <a:lnTo>
                  <a:pt x="113" y="145"/>
                </a:lnTo>
                <a:lnTo>
                  <a:pt x="113" y="145"/>
                </a:lnTo>
                <a:lnTo>
                  <a:pt x="113" y="150"/>
                </a:lnTo>
                <a:lnTo>
                  <a:pt x="115" y="152"/>
                </a:lnTo>
                <a:lnTo>
                  <a:pt x="116" y="150"/>
                </a:lnTo>
                <a:lnTo>
                  <a:pt x="116" y="150"/>
                </a:lnTo>
                <a:lnTo>
                  <a:pt x="115" y="169"/>
                </a:lnTo>
                <a:lnTo>
                  <a:pt x="115" y="169"/>
                </a:lnTo>
                <a:lnTo>
                  <a:pt x="113" y="178"/>
                </a:lnTo>
                <a:lnTo>
                  <a:pt x="113" y="178"/>
                </a:lnTo>
                <a:lnTo>
                  <a:pt x="113" y="183"/>
                </a:lnTo>
                <a:lnTo>
                  <a:pt x="113" y="188"/>
                </a:lnTo>
                <a:lnTo>
                  <a:pt x="113" y="188"/>
                </a:lnTo>
                <a:lnTo>
                  <a:pt x="111" y="197"/>
                </a:lnTo>
                <a:lnTo>
                  <a:pt x="111" y="202"/>
                </a:lnTo>
                <a:lnTo>
                  <a:pt x="113" y="207"/>
                </a:lnTo>
                <a:lnTo>
                  <a:pt x="113" y="207"/>
                </a:lnTo>
                <a:lnTo>
                  <a:pt x="113" y="207"/>
                </a:lnTo>
                <a:lnTo>
                  <a:pt x="115" y="209"/>
                </a:lnTo>
                <a:lnTo>
                  <a:pt x="115" y="209"/>
                </a:lnTo>
                <a:lnTo>
                  <a:pt x="116" y="216"/>
                </a:lnTo>
                <a:lnTo>
                  <a:pt x="116" y="216"/>
                </a:lnTo>
                <a:lnTo>
                  <a:pt x="116" y="218"/>
                </a:lnTo>
                <a:lnTo>
                  <a:pt x="115" y="221"/>
                </a:lnTo>
                <a:lnTo>
                  <a:pt x="115" y="221"/>
                </a:lnTo>
                <a:lnTo>
                  <a:pt x="118" y="221"/>
                </a:lnTo>
                <a:lnTo>
                  <a:pt x="120" y="225"/>
                </a:lnTo>
                <a:lnTo>
                  <a:pt x="120" y="225"/>
                </a:lnTo>
                <a:lnTo>
                  <a:pt x="123" y="233"/>
                </a:lnTo>
                <a:lnTo>
                  <a:pt x="123" y="233"/>
                </a:lnTo>
                <a:lnTo>
                  <a:pt x="123" y="232"/>
                </a:lnTo>
                <a:lnTo>
                  <a:pt x="123" y="232"/>
                </a:lnTo>
                <a:lnTo>
                  <a:pt x="127" y="244"/>
                </a:lnTo>
                <a:lnTo>
                  <a:pt x="127" y="244"/>
                </a:lnTo>
                <a:lnTo>
                  <a:pt x="129" y="249"/>
                </a:lnTo>
                <a:lnTo>
                  <a:pt x="130" y="251"/>
                </a:lnTo>
                <a:lnTo>
                  <a:pt x="132" y="249"/>
                </a:lnTo>
                <a:lnTo>
                  <a:pt x="132" y="249"/>
                </a:lnTo>
                <a:lnTo>
                  <a:pt x="136" y="263"/>
                </a:lnTo>
                <a:lnTo>
                  <a:pt x="136" y="263"/>
                </a:lnTo>
                <a:lnTo>
                  <a:pt x="137" y="263"/>
                </a:lnTo>
                <a:lnTo>
                  <a:pt x="137" y="263"/>
                </a:lnTo>
                <a:lnTo>
                  <a:pt x="139" y="265"/>
                </a:lnTo>
                <a:lnTo>
                  <a:pt x="141" y="265"/>
                </a:lnTo>
                <a:lnTo>
                  <a:pt x="141" y="265"/>
                </a:lnTo>
                <a:lnTo>
                  <a:pt x="143" y="265"/>
                </a:lnTo>
                <a:lnTo>
                  <a:pt x="144" y="263"/>
                </a:lnTo>
                <a:lnTo>
                  <a:pt x="146" y="263"/>
                </a:lnTo>
                <a:lnTo>
                  <a:pt x="150" y="265"/>
                </a:lnTo>
                <a:lnTo>
                  <a:pt x="150" y="265"/>
                </a:lnTo>
                <a:lnTo>
                  <a:pt x="150" y="261"/>
                </a:lnTo>
                <a:lnTo>
                  <a:pt x="150" y="261"/>
                </a:lnTo>
                <a:lnTo>
                  <a:pt x="151" y="263"/>
                </a:lnTo>
                <a:lnTo>
                  <a:pt x="151" y="263"/>
                </a:lnTo>
                <a:lnTo>
                  <a:pt x="150" y="267"/>
                </a:lnTo>
                <a:lnTo>
                  <a:pt x="150" y="267"/>
                </a:lnTo>
                <a:lnTo>
                  <a:pt x="151" y="267"/>
                </a:lnTo>
                <a:lnTo>
                  <a:pt x="153" y="265"/>
                </a:lnTo>
                <a:lnTo>
                  <a:pt x="153" y="263"/>
                </a:lnTo>
                <a:lnTo>
                  <a:pt x="156" y="263"/>
                </a:lnTo>
                <a:lnTo>
                  <a:pt x="156" y="263"/>
                </a:lnTo>
                <a:lnTo>
                  <a:pt x="158" y="265"/>
                </a:lnTo>
                <a:lnTo>
                  <a:pt x="158" y="267"/>
                </a:lnTo>
                <a:lnTo>
                  <a:pt x="160" y="268"/>
                </a:lnTo>
                <a:lnTo>
                  <a:pt x="163" y="268"/>
                </a:lnTo>
                <a:lnTo>
                  <a:pt x="163" y="268"/>
                </a:lnTo>
                <a:lnTo>
                  <a:pt x="158" y="260"/>
                </a:lnTo>
                <a:lnTo>
                  <a:pt x="156" y="251"/>
                </a:lnTo>
                <a:lnTo>
                  <a:pt x="156" y="240"/>
                </a:lnTo>
                <a:lnTo>
                  <a:pt x="158" y="230"/>
                </a:lnTo>
                <a:lnTo>
                  <a:pt x="158" y="230"/>
                </a:lnTo>
                <a:lnTo>
                  <a:pt x="163" y="237"/>
                </a:lnTo>
                <a:lnTo>
                  <a:pt x="167" y="244"/>
                </a:lnTo>
                <a:lnTo>
                  <a:pt x="167" y="244"/>
                </a:lnTo>
                <a:lnTo>
                  <a:pt x="176" y="263"/>
                </a:lnTo>
                <a:lnTo>
                  <a:pt x="176" y="263"/>
                </a:lnTo>
                <a:lnTo>
                  <a:pt x="179" y="270"/>
                </a:lnTo>
                <a:lnTo>
                  <a:pt x="179" y="275"/>
                </a:lnTo>
                <a:lnTo>
                  <a:pt x="177" y="279"/>
                </a:lnTo>
                <a:lnTo>
                  <a:pt x="177" y="279"/>
                </a:lnTo>
                <a:lnTo>
                  <a:pt x="172" y="287"/>
                </a:lnTo>
                <a:lnTo>
                  <a:pt x="165" y="294"/>
                </a:lnTo>
                <a:lnTo>
                  <a:pt x="165" y="294"/>
                </a:lnTo>
                <a:lnTo>
                  <a:pt x="146" y="308"/>
                </a:lnTo>
                <a:lnTo>
                  <a:pt x="136" y="315"/>
                </a:lnTo>
                <a:lnTo>
                  <a:pt x="125" y="324"/>
                </a:lnTo>
                <a:lnTo>
                  <a:pt x="125" y="324"/>
                </a:lnTo>
                <a:lnTo>
                  <a:pt x="108" y="341"/>
                </a:lnTo>
                <a:lnTo>
                  <a:pt x="108" y="341"/>
                </a:lnTo>
                <a:lnTo>
                  <a:pt x="104" y="347"/>
                </a:lnTo>
                <a:lnTo>
                  <a:pt x="101" y="352"/>
                </a:lnTo>
                <a:lnTo>
                  <a:pt x="101" y="352"/>
                </a:lnTo>
                <a:lnTo>
                  <a:pt x="101" y="357"/>
                </a:lnTo>
                <a:lnTo>
                  <a:pt x="103" y="362"/>
                </a:lnTo>
                <a:lnTo>
                  <a:pt x="103" y="362"/>
                </a:lnTo>
                <a:lnTo>
                  <a:pt x="103" y="367"/>
                </a:lnTo>
                <a:lnTo>
                  <a:pt x="103" y="374"/>
                </a:lnTo>
                <a:lnTo>
                  <a:pt x="99" y="385"/>
                </a:lnTo>
                <a:lnTo>
                  <a:pt x="99" y="385"/>
                </a:lnTo>
                <a:lnTo>
                  <a:pt x="94" y="409"/>
                </a:lnTo>
                <a:lnTo>
                  <a:pt x="94" y="409"/>
                </a:lnTo>
                <a:lnTo>
                  <a:pt x="89" y="434"/>
                </a:lnTo>
                <a:lnTo>
                  <a:pt x="78" y="458"/>
                </a:lnTo>
                <a:lnTo>
                  <a:pt x="78" y="458"/>
                </a:lnTo>
                <a:lnTo>
                  <a:pt x="68" y="482"/>
                </a:lnTo>
                <a:lnTo>
                  <a:pt x="62" y="493"/>
                </a:lnTo>
                <a:lnTo>
                  <a:pt x="59" y="505"/>
                </a:lnTo>
                <a:lnTo>
                  <a:pt x="59" y="505"/>
                </a:lnTo>
                <a:lnTo>
                  <a:pt x="55" y="519"/>
                </a:lnTo>
                <a:lnTo>
                  <a:pt x="54" y="531"/>
                </a:lnTo>
                <a:lnTo>
                  <a:pt x="54" y="557"/>
                </a:lnTo>
                <a:lnTo>
                  <a:pt x="54" y="557"/>
                </a:lnTo>
                <a:lnTo>
                  <a:pt x="55" y="611"/>
                </a:lnTo>
                <a:lnTo>
                  <a:pt x="61" y="665"/>
                </a:lnTo>
                <a:lnTo>
                  <a:pt x="61" y="665"/>
                </a:lnTo>
                <a:lnTo>
                  <a:pt x="62" y="676"/>
                </a:lnTo>
                <a:lnTo>
                  <a:pt x="64" y="686"/>
                </a:lnTo>
                <a:lnTo>
                  <a:pt x="64" y="686"/>
                </a:lnTo>
                <a:lnTo>
                  <a:pt x="66" y="691"/>
                </a:lnTo>
                <a:lnTo>
                  <a:pt x="68" y="697"/>
                </a:lnTo>
                <a:lnTo>
                  <a:pt x="68" y="697"/>
                </a:lnTo>
                <a:lnTo>
                  <a:pt x="64" y="705"/>
                </a:lnTo>
                <a:lnTo>
                  <a:pt x="64" y="705"/>
                </a:lnTo>
                <a:lnTo>
                  <a:pt x="45" y="766"/>
                </a:lnTo>
                <a:lnTo>
                  <a:pt x="45" y="766"/>
                </a:lnTo>
                <a:lnTo>
                  <a:pt x="29" y="817"/>
                </a:lnTo>
                <a:lnTo>
                  <a:pt x="29" y="817"/>
                </a:lnTo>
                <a:lnTo>
                  <a:pt x="22" y="838"/>
                </a:lnTo>
                <a:lnTo>
                  <a:pt x="22" y="838"/>
                </a:lnTo>
                <a:lnTo>
                  <a:pt x="22" y="843"/>
                </a:lnTo>
                <a:lnTo>
                  <a:pt x="24" y="848"/>
                </a:lnTo>
                <a:lnTo>
                  <a:pt x="24" y="848"/>
                </a:lnTo>
                <a:lnTo>
                  <a:pt x="29" y="853"/>
                </a:lnTo>
                <a:lnTo>
                  <a:pt x="35" y="855"/>
                </a:lnTo>
                <a:lnTo>
                  <a:pt x="35" y="855"/>
                </a:lnTo>
                <a:lnTo>
                  <a:pt x="24" y="879"/>
                </a:lnTo>
                <a:lnTo>
                  <a:pt x="24" y="879"/>
                </a:lnTo>
                <a:lnTo>
                  <a:pt x="17" y="902"/>
                </a:lnTo>
                <a:lnTo>
                  <a:pt x="17" y="902"/>
                </a:lnTo>
                <a:lnTo>
                  <a:pt x="14" y="914"/>
                </a:lnTo>
                <a:lnTo>
                  <a:pt x="12" y="921"/>
                </a:lnTo>
                <a:lnTo>
                  <a:pt x="8" y="926"/>
                </a:lnTo>
                <a:lnTo>
                  <a:pt x="8" y="926"/>
                </a:lnTo>
                <a:lnTo>
                  <a:pt x="3" y="937"/>
                </a:lnTo>
                <a:lnTo>
                  <a:pt x="0" y="942"/>
                </a:lnTo>
                <a:lnTo>
                  <a:pt x="2" y="949"/>
                </a:lnTo>
                <a:lnTo>
                  <a:pt x="2" y="949"/>
                </a:lnTo>
                <a:lnTo>
                  <a:pt x="2" y="954"/>
                </a:lnTo>
                <a:lnTo>
                  <a:pt x="3" y="959"/>
                </a:lnTo>
                <a:lnTo>
                  <a:pt x="3" y="972"/>
                </a:lnTo>
                <a:lnTo>
                  <a:pt x="3" y="972"/>
                </a:lnTo>
                <a:lnTo>
                  <a:pt x="3" y="994"/>
                </a:lnTo>
                <a:lnTo>
                  <a:pt x="3" y="994"/>
                </a:lnTo>
                <a:lnTo>
                  <a:pt x="5" y="1001"/>
                </a:lnTo>
                <a:lnTo>
                  <a:pt x="7" y="1007"/>
                </a:lnTo>
                <a:lnTo>
                  <a:pt x="10" y="1012"/>
                </a:lnTo>
                <a:lnTo>
                  <a:pt x="14" y="1017"/>
                </a:lnTo>
                <a:lnTo>
                  <a:pt x="14" y="1017"/>
                </a:lnTo>
                <a:lnTo>
                  <a:pt x="24" y="1022"/>
                </a:lnTo>
                <a:lnTo>
                  <a:pt x="36" y="1024"/>
                </a:lnTo>
                <a:lnTo>
                  <a:pt x="36" y="1024"/>
                </a:lnTo>
                <a:lnTo>
                  <a:pt x="43" y="1026"/>
                </a:lnTo>
                <a:lnTo>
                  <a:pt x="45" y="1024"/>
                </a:lnTo>
                <a:lnTo>
                  <a:pt x="49" y="1022"/>
                </a:lnTo>
                <a:lnTo>
                  <a:pt x="49" y="1022"/>
                </a:lnTo>
                <a:lnTo>
                  <a:pt x="50" y="1019"/>
                </a:lnTo>
                <a:lnTo>
                  <a:pt x="50" y="1017"/>
                </a:lnTo>
                <a:lnTo>
                  <a:pt x="49" y="1015"/>
                </a:lnTo>
                <a:lnTo>
                  <a:pt x="49" y="1015"/>
                </a:lnTo>
                <a:lnTo>
                  <a:pt x="54" y="1015"/>
                </a:lnTo>
                <a:lnTo>
                  <a:pt x="59" y="1015"/>
                </a:lnTo>
                <a:lnTo>
                  <a:pt x="59" y="1013"/>
                </a:lnTo>
                <a:lnTo>
                  <a:pt x="57" y="1008"/>
                </a:lnTo>
                <a:lnTo>
                  <a:pt x="57" y="1008"/>
                </a:lnTo>
                <a:lnTo>
                  <a:pt x="57" y="1007"/>
                </a:lnTo>
                <a:lnTo>
                  <a:pt x="54" y="1005"/>
                </a:lnTo>
                <a:lnTo>
                  <a:pt x="49" y="1005"/>
                </a:lnTo>
                <a:lnTo>
                  <a:pt x="43" y="1005"/>
                </a:lnTo>
                <a:lnTo>
                  <a:pt x="42" y="1003"/>
                </a:lnTo>
                <a:lnTo>
                  <a:pt x="40" y="1001"/>
                </a:lnTo>
                <a:lnTo>
                  <a:pt x="40" y="1001"/>
                </a:lnTo>
                <a:lnTo>
                  <a:pt x="50" y="1003"/>
                </a:lnTo>
                <a:lnTo>
                  <a:pt x="54" y="1003"/>
                </a:lnTo>
                <a:lnTo>
                  <a:pt x="57" y="1001"/>
                </a:lnTo>
                <a:lnTo>
                  <a:pt x="57" y="1001"/>
                </a:lnTo>
                <a:lnTo>
                  <a:pt x="57" y="996"/>
                </a:lnTo>
                <a:lnTo>
                  <a:pt x="55" y="993"/>
                </a:lnTo>
                <a:lnTo>
                  <a:pt x="52" y="991"/>
                </a:lnTo>
                <a:lnTo>
                  <a:pt x="47" y="989"/>
                </a:lnTo>
                <a:lnTo>
                  <a:pt x="47" y="989"/>
                </a:lnTo>
                <a:lnTo>
                  <a:pt x="45" y="989"/>
                </a:lnTo>
                <a:lnTo>
                  <a:pt x="43" y="987"/>
                </a:lnTo>
                <a:lnTo>
                  <a:pt x="43" y="987"/>
                </a:lnTo>
                <a:lnTo>
                  <a:pt x="40" y="984"/>
                </a:lnTo>
                <a:lnTo>
                  <a:pt x="38" y="982"/>
                </a:lnTo>
                <a:lnTo>
                  <a:pt x="38" y="982"/>
                </a:lnTo>
                <a:lnTo>
                  <a:pt x="40" y="979"/>
                </a:lnTo>
                <a:lnTo>
                  <a:pt x="40" y="977"/>
                </a:lnTo>
                <a:lnTo>
                  <a:pt x="40" y="977"/>
                </a:lnTo>
                <a:lnTo>
                  <a:pt x="38" y="975"/>
                </a:lnTo>
                <a:lnTo>
                  <a:pt x="38" y="973"/>
                </a:lnTo>
                <a:lnTo>
                  <a:pt x="40" y="972"/>
                </a:lnTo>
                <a:lnTo>
                  <a:pt x="40" y="972"/>
                </a:lnTo>
                <a:lnTo>
                  <a:pt x="38" y="970"/>
                </a:lnTo>
                <a:lnTo>
                  <a:pt x="38" y="968"/>
                </a:lnTo>
                <a:lnTo>
                  <a:pt x="38" y="968"/>
                </a:lnTo>
                <a:lnTo>
                  <a:pt x="40" y="968"/>
                </a:lnTo>
                <a:lnTo>
                  <a:pt x="40" y="966"/>
                </a:lnTo>
                <a:lnTo>
                  <a:pt x="40" y="963"/>
                </a:lnTo>
                <a:lnTo>
                  <a:pt x="40" y="963"/>
                </a:lnTo>
                <a:lnTo>
                  <a:pt x="40" y="959"/>
                </a:lnTo>
                <a:lnTo>
                  <a:pt x="42" y="956"/>
                </a:lnTo>
                <a:lnTo>
                  <a:pt x="45" y="949"/>
                </a:lnTo>
                <a:lnTo>
                  <a:pt x="45" y="949"/>
                </a:lnTo>
                <a:lnTo>
                  <a:pt x="52" y="935"/>
                </a:lnTo>
                <a:lnTo>
                  <a:pt x="57" y="921"/>
                </a:lnTo>
                <a:lnTo>
                  <a:pt x="57" y="921"/>
                </a:lnTo>
                <a:lnTo>
                  <a:pt x="61" y="909"/>
                </a:lnTo>
                <a:lnTo>
                  <a:pt x="62" y="895"/>
                </a:lnTo>
                <a:lnTo>
                  <a:pt x="62" y="895"/>
                </a:lnTo>
                <a:lnTo>
                  <a:pt x="64" y="888"/>
                </a:lnTo>
                <a:lnTo>
                  <a:pt x="68" y="881"/>
                </a:lnTo>
                <a:lnTo>
                  <a:pt x="75" y="869"/>
                </a:lnTo>
                <a:lnTo>
                  <a:pt x="75" y="869"/>
                </a:lnTo>
                <a:lnTo>
                  <a:pt x="75" y="893"/>
                </a:lnTo>
                <a:lnTo>
                  <a:pt x="75" y="893"/>
                </a:lnTo>
                <a:lnTo>
                  <a:pt x="73" y="899"/>
                </a:lnTo>
                <a:lnTo>
                  <a:pt x="71" y="904"/>
                </a:lnTo>
                <a:lnTo>
                  <a:pt x="66" y="912"/>
                </a:lnTo>
                <a:lnTo>
                  <a:pt x="66" y="912"/>
                </a:lnTo>
                <a:lnTo>
                  <a:pt x="64" y="918"/>
                </a:lnTo>
                <a:lnTo>
                  <a:pt x="68" y="919"/>
                </a:lnTo>
                <a:lnTo>
                  <a:pt x="68" y="919"/>
                </a:lnTo>
                <a:lnTo>
                  <a:pt x="73" y="921"/>
                </a:lnTo>
                <a:lnTo>
                  <a:pt x="78" y="919"/>
                </a:lnTo>
                <a:lnTo>
                  <a:pt x="78" y="919"/>
                </a:lnTo>
                <a:lnTo>
                  <a:pt x="83" y="919"/>
                </a:lnTo>
                <a:lnTo>
                  <a:pt x="89" y="918"/>
                </a:lnTo>
                <a:lnTo>
                  <a:pt x="89" y="918"/>
                </a:lnTo>
                <a:lnTo>
                  <a:pt x="94" y="914"/>
                </a:lnTo>
                <a:lnTo>
                  <a:pt x="99" y="912"/>
                </a:lnTo>
                <a:lnTo>
                  <a:pt x="99" y="912"/>
                </a:lnTo>
                <a:lnTo>
                  <a:pt x="101" y="935"/>
                </a:lnTo>
                <a:lnTo>
                  <a:pt x="101" y="935"/>
                </a:lnTo>
                <a:lnTo>
                  <a:pt x="103" y="944"/>
                </a:lnTo>
                <a:lnTo>
                  <a:pt x="106" y="947"/>
                </a:lnTo>
                <a:lnTo>
                  <a:pt x="109" y="951"/>
                </a:lnTo>
                <a:lnTo>
                  <a:pt x="109" y="951"/>
                </a:lnTo>
                <a:lnTo>
                  <a:pt x="111" y="951"/>
                </a:lnTo>
                <a:lnTo>
                  <a:pt x="111" y="953"/>
                </a:lnTo>
                <a:lnTo>
                  <a:pt x="111" y="953"/>
                </a:lnTo>
                <a:lnTo>
                  <a:pt x="113" y="959"/>
                </a:lnTo>
                <a:lnTo>
                  <a:pt x="113" y="959"/>
                </a:lnTo>
                <a:lnTo>
                  <a:pt x="116" y="984"/>
                </a:lnTo>
                <a:lnTo>
                  <a:pt x="116" y="984"/>
                </a:lnTo>
                <a:lnTo>
                  <a:pt x="132" y="1088"/>
                </a:lnTo>
                <a:lnTo>
                  <a:pt x="132" y="1088"/>
                </a:lnTo>
                <a:lnTo>
                  <a:pt x="151" y="1083"/>
                </a:lnTo>
                <a:lnTo>
                  <a:pt x="151" y="1083"/>
                </a:lnTo>
                <a:lnTo>
                  <a:pt x="162" y="1080"/>
                </a:lnTo>
                <a:lnTo>
                  <a:pt x="165" y="1078"/>
                </a:lnTo>
                <a:lnTo>
                  <a:pt x="170" y="1078"/>
                </a:lnTo>
                <a:lnTo>
                  <a:pt x="170" y="1078"/>
                </a:lnTo>
                <a:lnTo>
                  <a:pt x="170" y="1080"/>
                </a:lnTo>
                <a:lnTo>
                  <a:pt x="170" y="1081"/>
                </a:lnTo>
                <a:lnTo>
                  <a:pt x="174" y="1083"/>
                </a:lnTo>
                <a:lnTo>
                  <a:pt x="181" y="1085"/>
                </a:lnTo>
                <a:lnTo>
                  <a:pt x="181" y="1085"/>
                </a:lnTo>
                <a:lnTo>
                  <a:pt x="186" y="1085"/>
                </a:lnTo>
                <a:lnTo>
                  <a:pt x="188" y="1088"/>
                </a:lnTo>
                <a:lnTo>
                  <a:pt x="188" y="1088"/>
                </a:lnTo>
                <a:lnTo>
                  <a:pt x="190" y="1102"/>
                </a:lnTo>
                <a:lnTo>
                  <a:pt x="190" y="1102"/>
                </a:lnTo>
                <a:lnTo>
                  <a:pt x="195" y="1144"/>
                </a:lnTo>
                <a:lnTo>
                  <a:pt x="195" y="1144"/>
                </a:lnTo>
                <a:lnTo>
                  <a:pt x="200" y="1191"/>
                </a:lnTo>
                <a:lnTo>
                  <a:pt x="200" y="1191"/>
                </a:lnTo>
                <a:lnTo>
                  <a:pt x="200" y="1217"/>
                </a:lnTo>
                <a:lnTo>
                  <a:pt x="202" y="1229"/>
                </a:lnTo>
                <a:lnTo>
                  <a:pt x="205" y="1242"/>
                </a:lnTo>
                <a:lnTo>
                  <a:pt x="205" y="1242"/>
                </a:lnTo>
                <a:lnTo>
                  <a:pt x="209" y="1254"/>
                </a:lnTo>
                <a:lnTo>
                  <a:pt x="209" y="1254"/>
                </a:lnTo>
                <a:lnTo>
                  <a:pt x="212" y="1257"/>
                </a:lnTo>
                <a:lnTo>
                  <a:pt x="214" y="1262"/>
                </a:lnTo>
                <a:lnTo>
                  <a:pt x="214" y="1262"/>
                </a:lnTo>
                <a:lnTo>
                  <a:pt x="217" y="1276"/>
                </a:lnTo>
                <a:lnTo>
                  <a:pt x="217" y="1276"/>
                </a:lnTo>
                <a:lnTo>
                  <a:pt x="219" y="1282"/>
                </a:lnTo>
                <a:lnTo>
                  <a:pt x="221" y="1285"/>
                </a:lnTo>
                <a:lnTo>
                  <a:pt x="221" y="1285"/>
                </a:lnTo>
                <a:lnTo>
                  <a:pt x="221" y="1290"/>
                </a:lnTo>
                <a:lnTo>
                  <a:pt x="223" y="1297"/>
                </a:lnTo>
                <a:lnTo>
                  <a:pt x="223" y="1297"/>
                </a:lnTo>
                <a:lnTo>
                  <a:pt x="223" y="1299"/>
                </a:lnTo>
                <a:lnTo>
                  <a:pt x="224" y="1303"/>
                </a:lnTo>
                <a:lnTo>
                  <a:pt x="224" y="1303"/>
                </a:lnTo>
                <a:lnTo>
                  <a:pt x="223" y="1334"/>
                </a:lnTo>
                <a:lnTo>
                  <a:pt x="223" y="1334"/>
                </a:lnTo>
                <a:lnTo>
                  <a:pt x="221" y="1388"/>
                </a:lnTo>
                <a:lnTo>
                  <a:pt x="219" y="1444"/>
                </a:lnTo>
                <a:lnTo>
                  <a:pt x="219" y="1444"/>
                </a:lnTo>
                <a:lnTo>
                  <a:pt x="221" y="1454"/>
                </a:lnTo>
                <a:lnTo>
                  <a:pt x="221" y="1464"/>
                </a:lnTo>
                <a:lnTo>
                  <a:pt x="221" y="1464"/>
                </a:lnTo>
                <a:lnTo>
                  <a:pt x="219" y="1494"/>
                </a:lnTo>
                <a:lnTo>
                  <a:pt x="219" y="1494"/>
                </a:lnTo>
                <a:lnTo>
                  <a:pt x="217" y="1506"/>
                </a:lnTo>
                <a:lnTo>
                  <a:pt x="217" y="1506"/>
                </a:lnTo>
                <a:lnTo>
                  <a:pt x="217" y="1517"/>
                </a:lnTo>
                <a:lnTo>
                  <a:pt x="217" y="1517"/>
                </a:lnTo>
                <a:lnTo>
                  <a:pt x="216" y="1541"/>
                </a:lnTo>
                <a:lnTo>
                  <a:pt x="216" y="1541"/>
                </a:lnTo>
                <a:lnTo>
                  <a:pt x="212" y="1567"/>
                </a:lnTo>
                <a:lnTo>
                  <a:pt x="209" y="1581"/>
                </a:lnTo>
                <a:lnTo>
                  <a:pt x="205" y="1593"/>
                </a:lnTo>
                <a:lnTo>
                  <a:pt x="205" y="1593"/>
                </a:lnTo>
                <a:lnTo>
                  <a:pt x="198" y="1604"/>
                </a:lnTo>
                <a:lnTo>
                  <a:pt x="191" y="1614"/>
                </a:lnTo>
                <a:lnTo>
                  <a:pt x="176" y="1633"/>
                </a:lnTo>
                <a:lnTo>
                  <a:pt x="176" y="1633"/>
                </a:lnTo>
                <a:lnTo>
                  <a:pt x="158" y="1658"/>
                </a:lnTo>
                <a:lnTo>
                  <a:pt x="158" y="1658"/>
                </a:lnTo>
                <a:lnTo>
                  <a:pt x="155" y="1661"/>
                </a:lnTo>
                <a:lnTo>
                  <a:pt x="150" y="1663"/>
                </a:lnTo>
                <a:lnTo>
                  <a:pt x="137" y="1666"/>
                </a:lnTo>
                <a:lnTo>
                  <a:pt x="137" y="1666"/>
                </a:lnTo>
                <a:lnTo>
                  <a:pt x="125" y="1668"/>
                </a:lnTo>
                <a:lnTo>
                  <a:pt x="118" y="1670"/>
                </a:lnTo>
                <a:lnTo>
                  <a:pt x="113" y="1673"/>
                </a:lnTo>
                <a:lnTo>
                  <a:pt x="113" y="1673"/>
                </a:lnTo>
                <a:lnTo>
                  <a:pt x="109" y="1677"/>
                </a:lnTo>
                <a:lnTo>
                  <a:pt x="108" y="1682"/>
                </a:lnTo>
                <a:lnTo>
                  <a:pt x="106" y="1693"/>
                </a:lnTo>
                <a:lnTo>
                  <a:pt x="106" y="1693"/>
                </a:lnTo>
                <a:lnTo>
                  <a:pt x="106" y="1699"/>
                </a:lnTo>
                <a:lnTo>
                  <a:pt x="108" y="1701"/>
                </a:lnTo>
                <a:lnTo>
                  <a:pt x="109" y="1705"/>
                </a:lnTo>
                <a:lnTo>
                  <a:pt x="109" y="1705"/>
                </a:lnTo>
                <a:lnTo>
                  <a:pt x="120" y="1708"/>
                </a:lnTo>
                <a:lnTo>
                  <a:pt x="120" y="1708"/>
                </a:lnTo>
                <a:lnTo>
                  <a:pt x="146" y="1717"/>
                </a:lnTo>
                <a:lnTo>
                  <a:pt x="146" y="1717"/>
                </a:lnTo>
                <a:lnTo>
                  <a:pt x="158" y="1719"/>
                </a:lnTo>
                <a:lnTo>
                  <a:pt x="172" y="1720"/>
                </a:lnTo>
                <a:lnTo>
                  <a:pt x="198" y="1720"/>
                </a:lnTo>
                <a:lnTo>
                  <a:pt x="198" y="1720"/>
                </a:lnTo>
                <a:lnTo>
                  <a:pt x="203" y="1719"/>
                </a:lnTo>
                <a:lnTo>
                  <a:pt x="207" y="1717"/>
                </a:lnTo>
                <a:lnTo>
                  <a:pt x="216" y="1710"/>
                </a:lnTo>
                <a:lnTo>
                  <a:pt x="216" y="1710"/>
                </a:lnTo>
                <a:lnTo>
                  <a:pt x="231" y="1689"/>
                </a:lnTo>
                <a:lnTo>
                  <a:pt x="231" y="1689"/>
                </a:lnTo>
                <a:lnTo>
                  <a:pt x="237" y="1684"/>
                </a:lnTo>
                <a:lnTo>
                  <a:pt x="242" y="1682"/>
                </a:lnTo>
                <a:lnTo>
                  <a:pt x="254" y="1679"/>
                </a:lnTo>
                <a:lnTo>
                  <a:pt x="268" y="1679"/>
                </a:lnTo>
                <a:lnTo>
                  <a:pt x="280" y="1679"/>
                </a:lnTo>
                <a:lnTo>
                  <a:pt x="280" y="1679"/>
                </a:lnTo>
                <a:lnTo>
                  <a:pt x="275" y="1713"/>
                </a:lnTo>
                <a:lnTo>
                  <a:pt x="275" y="1713"/>
                </a:lnTo>
                <a:lnTo>
                  <a:pt x="277" y="1713"/>
                </a:lnTo>
                <a:lnTo>
                  <a:pt x="277" y="1713"/>
                </a:lnTo>
                <a:lnTo>
                  <a:pt x="284" y="1715"/>
                </a:lnTo>
                <a:lnTo>
                  <a:pt x="285" y="1713"/>
                </a:lnTo>
                <a:lnTo>
                  <a:pt x="287" y="1712"/>
                </a:lnTo>
                <a:lnTo>
                  <a:pt x="287" y="1712"/>
                </a:lnTo>
                <a:lnTo>
                  <a:pt x="292" y="1698"/>
                </a:lnTo>
                <a:lnTo>
                  <a:pt x="292" y="1698"/>
                </a:lnTo>
                <a:lnTo>
                  <a:pt x="299" y="1675"/>
                </a:lnTo>
                <a:lnTo>
                  <a:pt x="299" y="1675"/>
                </a:lnTo>
                <a:lnTo>
                  <a:pt x="303" y="1670"/>
                </a:lnTo>
                <a:lnTo>
                  <a:pt x="308" y="1665"/>
                </a:lnTo>
                <a:lnTo>
                  <a:pt x="317" y="1656"/>
                </a:lnTo>
                <a:lnTo>
                  <a:pt x="317" y="1656"/>
                </a:lnTo>
                <a:lnTo>
                  <a:pt x="336" y="1639"/>
                </a:lnTo>
                <a:lnTo>
                  <a:pt x="336" y="1639"/>
                </a:lnTo>
                <a:lnTo>
                  <a:pt x="341" y="1633"/>
                </a:lnTo>
                <a:lnTo>
                  <a:pt x="346" y="1630"/>
                </a:lnTo>
                <a:lnTo>
                  <a:pt x="346" y="1630"/>
                </a:lnTo>
                <a:lnTo>
                  <a:pt x="357" y="1625"/>
                </a:lnTo>
                <a:lnTo>
                  <a:pt x="357" y="1625"/>
                </a:lnTo>
                <a:lnTo>
                  <a:pt x="358" y="1623"/>
                </a:lnTo>
                <a:lnTo>
                  <a:pt x="362" y="1623"/>
                </a:lnTo>
                <a:lnTo>
                  <a:pt x="364" y="1626"/>
                </a:lnTo>
                <a:lnTo>
                  <a:pt x="365" y="1632"/>
                </a:lnTo>
                <a:lnTo>
                  <a:pt x="365" y="1637"/>
                </a:lnTo>
                <a:lnTo>
                  <a:pt x="365" y="1637"/>
                </a:lnTo>
                <a:lnTo>
                  <a:pt x="365" y="1670"/>
                </a:lnTo>
                <a:lnTo>
                  <a:pt x="365" y="1670"/>
                </a:lnTo>
                <a:lnTo>
                  <a:pt x="365" y="1675"/>
                </a:lnTo>
                <a:lnTo>
                  <a:pt x="371" y="1675"/>
                </a:lnTo>
                <a:lnTo>
                  <a:pt x="371" y="1675"/>
                </a:lnTo>
                <a:lnTo>
                  <a:pt x="374" y="1675"/>
                </a:lnTo>
                <a:lnTo>
                  <a:pt x="378" y="1675"/>
                </a:lnTo>
                <a:lnTo>
                  <a:pt x="378" y="1673"/>
                </a:lnTo>
                <a:lnTo>
                  <a:pt x="378" y="1673"/>
                </a:lnTo>
                <a:lnTo>
                  <a:pt x="379" y="1663"/>
                </a:lnTo>
                <a:lnTo>
                  <a:pt x="383" y="1652"/>
                </a:lnTo>
                <a:lnTo>
                  <a:pt x="383" y="1652"/>
                </a:lnTo>
                <a:lnTo>
                  <a:pt x="388" y="1633"/>
                </a:lnTo>
                <a:lnTo>
                  <a:pt x="388" y="1633"/>
                </a:lnTo>
                <a:lnTo>
                  <a:pt x="392" y="1623"/>
                </a:lnTo>
                <a:lnTo>
                  <a:pt x="397" y="1612"/>
                </a:lnTo>
                <a:lnTo>
                  <a:pt x="397" y="1612"/>
                </a:lnTo>
                <a:lnTo>
                  <a:pt x="400" y="1609"/>
                </a:lnTo>
                <a:lnTo>
                  <a:pt x="404" y="1605"/>
                </a:lnTo>
                <a:lnTo>
                  <a:pt x="404" y="1605"/>
                </a:lnTo>
                <a:lnTo>
                  <a:pt x="405" y="1595"/>
                </a:lnTo>
                <a:lnTo>
                  <a:pt x="405" y="1595"/>
                </a:lnTo>
                <a:lnTo>
                  <a:pt x="395" y="1595"/>
                </a:lnTo>
                <a:lnTo>
                  <a:pt x="395" y="1595"/>
                </a:lnTo>
                <a:lnTo>
                  <a:pt x="395" y="1590"/>
                </a:lnTo>
                <a:lnTo>
                  <a:pt x="392" y="1583"/>
                </a:lnTo>
                <a:lnTo>
                  <a:pt x="385" y="1565"/>
                </a:lnTo>
                <a:lnTo>
                  <a:pt x="371" y="1543"/>
                </a:lnTo>
                <a:lnTo>
                  <a:pt x="371" y="1543"/>
                </a:lnTo>
                <a:lnTo>
                  <a:pt x="364" y="1513"/>
                </a:lnTo>
                <a:lnTo>
                  <a:pt x="364" y="1513"/>
                </a:lnTo>
                <a:lnTo>
                  <a:pt x="360" y="1485"/>
                </a:lnTo>
                <a:lnTo>
                  <a:pt x="358" y="1456"/>
                </a:lnTo>
                <a:lnTo>
                  <a:pt x="358" y="1456"/>
                </a:lnTo>
                <a:lnTo>
                  <a:pt x="360" y="1454"/>
                </a:lnTo>
                <a:lnTo>
                  <a:pt x="362" y="1449"/>
                </a:lnTo>
                <a:lnTo>
                  <a:pt x="362" y="1449"/>
                </a:lnTo>
                <a:lnTo>
                  <a:pt x="362" y="1444"/>
                </a:lnTo>
                <a:lnTo>
                  <a:pt x="362" y="1444"/>
                </a:lnTo>
                <a:lnTo>
                  <a:pt x="360" y="1437"/>
                </a:lnTo>
                <a:lnTo>
                  <a:pt x="358" y="1430"/>
                </a:lnTo>
                <a:lnTo>
                  <a:pt x="358" y="1430"/>
                </a:lnTo>
                <a:lnTo>
                  <a:pt x="360" y="1423"/>
                </a:lnTo>
                <a:lnTo>
                  <a:pt x="360" y="1416"/>
                </a:lnTo>
                <a:lnTo>
                  <a:pt x="360" y="1416"/>
                </a:lnTo>
                <a:lnTo>
                  <a:pt x="360" y="1409"/>
                </a:lnTo>
                <a:lnTo>
                  <a:pt x="358" y="1400"/>
                </a:lnTo>
                <a:lnTo>
                  <a:pt x="358" y="1400"/>
                </a:lnTo>
                <a:lnTo>
                  <a:pt x="362" y="1376"/>
                </a:lnTo>
                <a:lnTo>
                  <a:pt x="362" y="1376"/>
                </a:lnTo>
                <a:lnTo>
                  <a:pt x="360" y="1363"/>
                </a:lnTo>
                <a:lnTo>
                  <a:pt x="358" y="1351"/>
                </a:lnTo>
                <a:lnTo>
                  <a:pt x="358" y="1351"/>
                </a:lnTo>
                <a:lnTo>
                  <a:pt x="357" y="1339"/>
                </a:lnTo>
                <a:lnTo>
                  <a:pt x="355" y="1327"/>
                </a:lnTo>
                <a:lnTo>
                  <a:pt x="355" y="1301"/>
                </a:lnTo>
                <a:lnTo>
                  <a:pt x="355" y="1301"/>
                </a:lnTo>
                <a:lnTo>
                  <a:pt x="352" y="1275"/>
                </a:lnTo>
                <a:lnTo>
                  <a:pt x="346" y="1249"/>
                </a:lnTo>
                <a:lnTo>
                  <a:pt x="346" y="1249"/>
                </a:lnTo>
                <a:lnTo>
                  <a:pt x="343" y="1236"/>
                </a:lnTo>
                <a:lnTo>
                  <a:pt x="339" y="1226"/>
                </a:lnTo>
                <a:lnTo>
                  <a:pt x="339" y="1226"/>
                </a:lnTo>
                <a:lnTo>
                  <a:pt x="338" y="1221"/>
                </a:lnTo>
                <a:lnTo>
                  <a:pt x="338" y="1214"/>
                </a:lnTo>
                <a:lnTo>
                  <a:pt x="338" y="1214"/>
                </a:lnTo>
                <a:lnTo>
                  <a:pt x="339" y="1208"/>
                </a:lnTo>
                <a:lnTo>
                  <a:pt x="341" y="1203"/>
                </a:lnTo>
                <a:lnTo>
                  <a:pt x="341" y="1203"/>
                </a:lnTo>
                <a:lnTo>
                  <a:pt x="339" y="1202"/>
                </a:lnTo>
                <a:lnTo>
                  <a:pt x="339" y="1203"/>
                </a:lnTo>
                <a:lnTo>
                  <a:pt x="339" y="1203"/>
                </a:lnTo>
                <a:lnTo>
                  <a:pt x="339" y="1202"/>
                </a:lnTo>
                <a:lnTo>
                  <a:pt x="339" y="1202"/>
                </a:lnTo>
                <a:lnTo>
                  <a:pt x="341" y="1193"/>
                </a:lnTo>
                <a:lnTo>
                  <a:pt x="341" y="1193"/>
                </a:lnTo>
                <a:lnTo>
                  <a:pt x="343" y="1172"/>
                </a:lnTo>
                <a:lnTo>
                  <a:pt x="343" y="1172"/>
                </a:lnTo>
                <a:lnTo>
                  <a:pt x="345" y="1156"/>
                </a:lnTo>
                <a:lnTo>
                  <a:pt x="345" y="1156"/>
                </a:lnTo>
                <a:lnTo>
                  <a:pt x="348" y="1148"/>
                </a:lnTo>
                <a:lnTo>
                  <a:pt x="348" y="1148"/>
                </a:lnTo>
                <a:lnTo>
                  <a:pt x="350" y="1120"/>
                </a:lnTo>
                <a:lnTo>
                  <a:pt x="352" y="1092"/>
                </a:lnTo>
                <a:lnTo>
                  <a:pt x="352" y="1092"/>
                </a:lnTo>
                <a:lnTo>
                  <a:pt x="353" y="1078"/>
                </a:lnTo>
                <a:lnTo>
                  <a:pt x="353" y="1078"/>
                </a:lnTo>
                <a:lnTo>
                  <a:pt x="353" y="1071"/>
                </a:lnTo>
                <a:lnTo>
                  <a:pt x="353" y="1067"/>
                </a:lnTo>
                <a:lnTo>
                  <a:pt x="357" y="1067"/>
                </a:lnTo>
                <a:lnTo>
                  <a:pt x="357" y="1067"/>
                </a:lnTo>
                <a:lnTo>
                  <a:pt x="367" y="1062"/>
                </a:lnTo>
                <a:lnTo>
                  <a:pt x="372" y="1059"/>
                </a:lnTo>
                <a:lnTo>
                  <a:pt x="376" y="1055"/>
                </a:lnTo>
                <a:lnTo>
                  <a:pt x="376" y="1055"/>
                </a:lnTo>
                <a:lnTo>
                  <a:pt x="378" y="1048"/>
                </a:lnTo>
                <a:lnTo>
                  <a:pt x="379" y="1041"/>
                </a:lnTo>
                <a:lnTo>
                  <a:pt x="379" y="1041"/>
                </a:lnTo>
                <a:lnTo>
                  <a:pt x="393" y="1036"/>
                </a:lnTo>
                <a:lnTo>
                  <a:pt x="393" y="1036"/>
                </a:lnTo>
                <a:lnTo>
                  <a:pt x="397" y="1034"/>
                </a:lnTo>
                <a:lnTo>
                  <a:pt x="397" y="1029"/>
                </a:lnTo>
                <a:lnTo>
                  <a:pt x="397" y="1029"/>
                </a:lnTo>
                <a:lnTo>
                  <a:pt x="397" y="1012"/>
                </a:lnTo>
                <a:lnTo>
                  <a:pt x="397" y="1012"/>
                </a:lnTo>
                <a:lnTo>
                  <a:pt x="397" y="1008"/>
                </a:lnTo>
                <a:lnTo>
                  <a:pt x="397" y="1005"/>
                </a:lnTo>
                <a:lnTo>
                  <a:pt x="399" y="1005"/>
                </a:lnTo>
                <a:lnTo>
                  <a:pt x="399" y="1005"/>
                </a:lnTo>
                <a:lnTo>
                  <a:pt x="412" y="996"/>
                </a:lnTo>
                <a:lnTo>
                  <a:pt x="412" y="996"/>
                </a:lnTo>
                <a:lnTo>
                  <a:pt x="426" y="989"/>
                </a:lnTo>
                <a:lnTo>
                  <a:pt x="426" y="989"/>
                </a:lnTo>
                <a:lnTo>
                  <a:pt x="428" y="986"/>
                </a:lnTo>
                <a:lnTo>
                  <a:pt x="428" y="980"/>
                </a:lnTo>
                <a:lnTo>
                  <a:pt x="428" y="980"/>
                </a:lnTo>
                <a:lnTo>
                  <a:pt x="425" y="958"/>
                </a:lnTo>
                <a:lnTo>
                  <a:pt x="425" y="958"/>
                </a:lnTo>
                <a:lnTo>
                  <a:pt x="451" y="947"/>
                </a:lnTo>
                <a:lnTo>
                  <a:pt x="451" y="947"/>
                </a:lnTo>
                <a:lnTo>
                  <a:pt x="468" y="940"/>
                </a:lnTo>
                <a:lnTo>
                  <a:pt x="468" y="940"/>
                </a:lnTo>
                <a:lnTo>
                  <a:pt x="472" y="939"/>
                </a:lnTo>
                <a:lnTo>
                  <a:pt x="472" y="937"/>
                </a:lnTo>
                <a:lnTo>
                  <a:pt x="472" y="937"/>
                </a:lnTo>
                <a:lnTo>
                  <a:pt x="472" y="937"/>
                </a:lnTo>
                <a:close/>
                <a:moveTo>
                  <a:pt x="136" y="937"/>
                </a:moveTo>
                <a:lnTo>
                  <a:pt x="136" y="937"/>
                </a:lnTo>
                <a:lnTo>
                  <a:pt x="134" y="937"/>
                </a:lnTo>
                <a:lnTo>
                  <a:pt x="134" y="935"/>
                </a:lnTo>
                <a:lnTo>
                  <a:pt x="134" y="935"/>
                </a:lnTo>
                <a:lnTo>
                  <a:pt x="136" y="937"/>
                </a:lnTo>
                <a:lnTo>
                  <a:pt x="136" y="937"/>
                </a:lnTo>
                <a:lnTo>
                  <a:pt x="136" y="937"/>
                </a:lnTo>
                <a:lnTo>
                  <a:pt x="136" y="937"/>
                </a:lnTo>
                <a:lnTo>
                  <a:pt x="136" y="937"/>
                </a:lnTo>
                <a:lnTo>
                  <a:pt x="136" y="937"/>
                </a:lnTo>
                <a:lnTo>
                  <a:pt x="136" y="937"/>
                </a:lnTo>
                <a:close/>
                <a:moveTo>
                  <a:pt x="325" y="268"/>
                </a:moveTo>
                <a:lnTo>
                  <a:pt x="325" y="268"/>
                </a:lnTo>
                <a:lnTo>
                  <a:pt x="325" y="268"/>
                </a:lnTo>
                <a:lnTo>
                  <a:pt x="325" y="268"/>
                </a:lnTo>
                <a:lnTo>
                  <a:pt x="329" y="267"/>
                </a:lnTo>
                <a:lnTo>
                  <a:pt x="329" y="267"/>
                </a:lnTo>
                <a:lnTo>
                  <a:pt x="329" y="267"/>
                </a:lnTo>
                <a:lnTo>
                  <a:pt x="329" y="267"/>
                </a:lnTo>
                <a:lnTo>
                  <a:pt x="325" y="268"/>
                </a:lnTo>
                <a:lnTo>
                  <a:pt x="325" y="268"/>
                </a:lnTo>
                <a:lnTo>
                  <a:pt x="325" y="268"/>
                </a:lnTo>
                <a:close/>
                <a:moveTo>
                  <a:pt x="353" y="141"/>
                </a:moveTo>
                <a:lnTo>
                  <a:pt x="353" y="141"/>
                </a:lnTo>
                <a:lnTo>
                  <a:pt x="355" y="143"/>
                </a:lnTo>
                <a:lnTo>
                  <a:pt x="355" y="143"/>
                </a:lnTo>
                <a:lnTo>
                  <a:pt x="355" y="143"/>
                </a:lnTo>
                <a:lnTo>
                  <a:pt x="355" y="143"/>
                </a:lnTo>
                <a:lnTo>
                  <a:pt x="353" y="143"/>
                </a:lnTo>
                <a:lnTo>
                  <a:pt x="353" y="143"/>
                </a:lnTo>
                <a:lnTo>
                  <a:pt x="353" y="143"/>
                </a:lnTo>
                <a:lnTo>
                  <a:pt x="353" y="143"/>
                </a:lnTo>
                <a:lnTo>
                  <a:pt x="353" y="143"/>
                </a:lnTo>
                <a:lnTo>
                  <a:pt x="353" y="143"/>
                </a:lnTo>
                <a:lnTo>
                  <a:pt x="355" y="143"/>
                </a:lnTo>
                <a:lnTo>
                  <a:pt x="355" y="143"/>
                </a:lnTo>
                <a:lnTo>
                  <a:pt x="353" y="141"/>
                </a:lnTo>
                <a:lnTo>
                  <a:pt x="353" y="141"/>
                </a:lnTo>
                <a:lnTo>
                  <a:pt x="353" y="141"/>
                </a:lnTo>
                <a:lnTo>
                  <a:pt x="353" y="141"/>
                </a:lnTo>
                <a:lnTo>
                  <a:pt x="353" y="141"/>
                </a:lnTo>
                <a:lnTo>
                  <a:pt x="353" y="141"/>
                </a:lnTo>
                <a:lnTo>
                  <a:pt x="353" y="141"/>
                </a:lnTo>
                <a:lnTo>
                  <a:pt x="353" y="141"/>
                </a:lnTo>
                <a:lnTo>
                  <a:pt x="353" y="141"/>
                </a:lnTo>
                <a:close/>
                <a:moveTo>
                  <a:pt x="278" y="1571"/>
                </a:moveTo>
                <a:lnTo>
                  <a:pt x="278" y="1571"/>
                </a:lnTo>
                <a:lnTo>
                  <a:pt x="277" y="1565"/>
                </a:lnTo>
                <a:lnTo>
                  <a:pt x="277" y="1560"/>
                </a:lnTo>
                <a:lnTo>
                  <a:pt x="278" y="1548"/>
                </a:lnTo>
                <a:lnTo>
                  <a:pt x="278" y="1548"/>
                </a:lnTo>
                <a:lnTo>
                  <a:pt x="282" y="1525"/>
                </a:lnTo>
                <a:lnTo>
                  <a:pt x="282" y="1525"/>
                </a:lnTo>
                <a:lnTo>
                  <a:pt x="284" y="1515"/>
                </a:lnTo>
                <a:lnTo>
                  <a:pt x="285" y="1504"/>
                </a:lnTo>
                <a:lnTo>
                  <a:pt x="285" y="1504"/>
                </a:lnTo>
                <a:lnTo>
                  <a:pt x="289" y="1494"/>
                </a:lnTo>
                <a:lnTo>
                  <a:pt x="292" y="1484"/>
                </a:lnTo>
                <a:lnTo>
                  <a:pt x="292" y="1484"/>
                </a:lnTo>
                <a:lnTo>
                  <a:pt x="292" y="1506"/>
                </a:lnTo>
                <a:lnTo>
                  <a:pt x="291" y="1527"/>
                </a:lnTo>
                <a:lnTo>
                  <a:pt x="285" y="1550"/>
                </a:lnTo>
                <a:lnTo>
                  <a:pt x="278" y="1571"/>
                </a:lnTo>
                <a:lnTo>
                  <a:pt x="278" y="1571"/>
                </a:lnTo>
                <a:lnTo>
                  <a:pt x="278" y="1571"/>
                </a:lnTo>
                <a:close/>
              </a:path>
            </a:pathLst>
          </a:custGeom>
          <a:gradFill>
            <a:gsLst>
              <a:gs pos="0">
                <a:srgbClr val="6097E6"/>
              </a:gs>
              <a:gs pos="100000">
                <a:srgbClr val="0375B1"/>
              </a:gs>
            </a:gsLst>
            <a:lin ang="17640000" scaled="0"/>
          </a:gradFill>
          <a:ln w="9525">
            <a:noFill/>
          </a:ln>
        </p:spPr>
        <p:txBody>
          <a:bodyPr/>
          <a:p>
            <a:endParaRPr lang="en-US" altLang="x-none" baseline="-25000" dirty="0">
              <a:ea typeface="MS PGothic" panose="020B0600070205080204" pitchFamily="7" charset="-128"/>
            </a:endParaRPr>
          </a:p>
        </p:txBody>
      </p:sp>
      <p:sp>
        <p:nvSpPr>
          <p:cNvPr id="3074" name="Freeform 21"/>
          <p:cNvSpPr/>
          <p:nvPr/>
        </p:nvSpPr>
        <p:spPr>
          <a:xfrm>
            <a:off x="1516380" y="2291080"/>
            <a:ext cx="1156335" cy="3481705"/>
          </a:xfrm>
          <a:custGeom>
            <a:avLst/>
            <a:gdLst>
              <a:gd name="txL" fmla="*/ 0 w 462"/>
              <a:gd name="txT" fmla="*/ 0 h 1391"/>
              <a:gd name="txR" fmla="*/ 462 w 462"/>
              <a:gd name="txB" fmla="*/ 1391 h 1391"/>
            </a:gdLst>
            <a:ahLst/>
            <a:cxnLst>
              <a:cxn ang="0">
                <a:pos x="438" y="1173"/>
              </a:cxn>
              <a:cxn ang="0">
                <a:pos x="438" y="1037"/>
              </a:cxn>
              <a:cxn ang="0">
                <a:pos x="418" y="926"/>
              </a:cxn>
              <a:cxn ang="0">
                <a:pos x="398" y="867"/>
              </a:cxn>
              <a:cxn ang="0">
                <a:pos x="398" y="814"/>
              </a:cxn>
              <a:cxn ang="0">
                <a:pos x="448" y="757"/>
              </a:cxn>
              <a:cxn ang="0">
                <a:pos x="447" y="704"/>
              </a:cxn>
              <a:cxn ang="0">
                <a:pos x="433" y="418"/>
              </a:cxn>
              <a:cxn ang="0">
                <a:pos x="430" y="267"/>
              </a:cxn>
              <a:cxn ang="0">
                <a:pos x="369" y="183"/>
              </a:cxn>
              <a:cxn ang="0">
                <a:pos x="388" y="151"/>
              </a:cxn>
              <a:cxn ang="0">
                <a:pos x="371" y="82"/>
              </a:cxn>
              <a:cxn ang="0">
                <a:pos x="346" y="40"/>
              </a:cxn>
              <a:cxn ang="0">
                <a:pos x="314" y="15"/>
              </a:cxn>
              <a:cxn ang="0">
                <a:pos x="233" y="7"/>
              </a:cxn>
              <a:cxn ang="0">
                <a:pos x="213" y="23"/>
              </a:cxn>
              <a:cxn ang="0">
                <a:pos x="173" y="45"/>
              </a:cxn>
              <a:cxn ang="0">
                <a:pos x="165" y="85"/>
              </a:cxn>
              <a:cxn ang="0">
                <a:pos x="178" y="102"/>
              </a:cxn>
              <a:cxn ang="0">
                <a:pos x="190" y="126"/>
              </a:cxn>
              <a:cxn ang="0">
                <a:pos x="202" y="151"/>
              </a:cxn>
              <a:cxn ang="0">
                <a:pos x="207" y="181"/>
              </a:cxn>
              <a:cxn ang="0">
                <a:pos x="232" y="211"/>
              </a:cxn>
              <a:cxn ang="0">
                <a:pos x="264" y="216"/>
              </a:cxn>
              <a:cxn ang="0">
                <a:pos x="262" y="243"/>
              </a:cxn>
              <a:cxn ang="0">
                <a:pos x="257" y="268"/>
              </a:cxn>
              <a:cxn ang="0">
                <a:pos x="250" y="262"/>
              </a:cxn>
              <a:cxn ang="0">
                <a:pos x="173" y="245"/>
              </a:cxn>
              <a:cxn ang="0">
                <a:pos x="134" y="235"/>
              </a:cxn>
              <a:cxn ang="0">
                <a:pos x="69" y="247"/>
              </a:cxn>
              <a:cxn ang="0">
                <a:pos x="5" y="263"/>
              </a:cxn>
              <a:cxn ang="0">
                <a:pos x="52" y="330"/>
              </a:cxn>
              <a:cxn ang="0">
                <a:pos x="131" y="403"/>
              </a:cxn>
              <a:cxn ang="0">
                <a:pos x="134" y="436"/>
              </a:cxn>
              <a:cxn ang="0">
                <a:pos x="146" y="463"/>
              </a:cxn>
              <a:cxn ang="0">
                <a:pos x="161" y="550"/>
              </a:cxn>
              <a:cxn ang="0">
                <a:pos x="173" y="590"/>
              </a:cxn>
              <a:cxn ang="0">
                <a:pos x="181" y="631"/>
              </a:cxn>
              <a:cxn ang="0">
                <a:pos x="148" y="812"/>
              </a:cxn>
              <a:cxn ang="0">
                <a:pos x="202" y="834"/>
              </a:cxn>
              <a:cxn ang="0">
                <a:pos x="225" y="928"/>
              </a:cxn>
              <a:cxn ang="0">
                <a:pos x="250" y="1008"/>
              </a:cxn>
              <a:cxn ang="0">
                <a:pos x="285" y="1109"/>
              </a:cxn>
              <a:cxn ang="0">
                <a:pos x="280" y="1164"/>
              </a:cxn>
              <a:cxn ang="0">
                <a:pos x="188" y="1188"/>
              </a:cxn>
              <a:cxn ang="0">
                <a:pos x="192" y="1236"/>
              </a:cxn>
              <a:cxn ang="0">
                <a:pos x="249" y="1256"/>
              </a:cxn>
              <a:cxn ang="0">
                <a:pos x="329" y="1253"/>
              </a:cxn>
              <a:cxn ang="0">
                <a:pos x="312" y="1277"/>
              </a:cxn>
              <a:cxn ang="0">
                <a:pos x="287" y="1303"/>
              </a:cxn>
              <a:cxn ang="0">
                <a:pos x="217" y="1332"/>
              </a:cxn>
              <a:cxn ang="0">
                <a:pos x="244" y="1374"/>
              </a:cxn>
              <a:cxn ang="0">
                <a:pos x="339" y="1391"/>
              </a:cxn>
              <a:cxn ang="0">
                <a:pos x="384" y="1365"/>
              </a:cxn>
              <a:cxn ang="0">
                <a:pos x="457" y="1354"/>
              </a:cxn>
              <a:cxn ang="0">
                <a:pos x="457" y="1285"/>
              </a:cxn>
            </a:cxnLst>
            <a:rect l="txL" t="txT" r="txR" b="txB"/>
            <a:pathLst>
              <a:path w="462" h="1391">
                <a:moveTo>
                  <a:pt x="448" y="1241"/>
                </a:moveTo>
                <a:lnTo>
                  <a:pt x="448" y="1241"/>
                </a:lnTo>
                <a:lnTo>
                  <a:pt x="448" y="1219"/>
                </a:lnTo>
                <a:lnTo>
                  <a:pt x="447" y="1209"/>
                </a:lnTo>
                <a:lnTo>
                  <a:pt x="445" y="1199"/>
                </a:lnTo>
                <a:lnTo>
                  <a:pt x="445" y="1199"/>
                </a:lnTo>
                <a:lnTo>
                  <a:pt x="440" y="1178"/>
                </a:lnTo>
                <a:lnTo>
                  <a:pt x="440" y="1178"/>
                </a:lnTo>
                <a:lnTo>
                  <a:pt x="438" y="1173"/>
                </a:lnTo>
                <a:lnTo>
                  <a:pt x="438" y="1166"/>
                </a:lnTo>
                <a:lnTo>
                  <a:pt x="440" y="1156"/>
                </a:lnTo>
                <a:lnTo>
                  <a:pt x="440" y="1156"/>
                </a:lnTo>
                <a:lnTo>
                  <a:pt x="440" y="1112"/>
                </a:lnTo>
                <a:lnTo>
                  <a:pt x="440" y="1067"/>
                </a:lnTo>
                <a:lnTo>
                  <a:pt x="440" y="1067"/>
                </a:lnTo>
                <a:lnTo>
                  <a:pt x="440" y="1052"/>
                </a:lnTo>
                <a:lnTo>
                  <a:pt x="438" y="1037"/>
                </a:lnTo>
                <a:lnTo>
                  <a:pt x="438" y="1037"/>
                </a:lnTo>
                <a:lnTo>
                  <a:pt x="435" y="1022"/>
                </a:lnTo>
                <a:lnTo>
                  <a:pt x="435" y="1022"/>
                </a:lnTo>
                <a:lnTo>
                  <a:pt x="431" y="1013"/>
                </a:lnTo>
                <a:lnTo>
                  <a:pt x="430" y="1010"/>
                </a:lnTo>
                <a:lnTo>
                  <a:pt x="430" y="1005"/>
                </a:lnTo>
                <a:lnTo>
                  <a:pt x="430" y="1005"/>
                </a:lnTo>
                <a:lnTo>
                  <a:pt x="426" y="978"/>
                </a:lnTo>
                <a:lnTo>
                  <a:pt x="418" y="926"/>
                </a:lnTo>
                <a:lnTo>
                  <a:pt x="418" y="926"/>
                </a:lnTo>
                <a:lnTo>
                  <a:pt x="413" y="906"/>
                </a:lnTo>
                <a:lnTo>
                  <a:pt x="411" y="896"/>
                </a:lnTo>
                <a:lnTo>
                  <a:pt x="406" y="886"/>
                </a:lnTo>
                <a:lnTo>
                  <a:pt x="406" y="886"/>
                </a:lnTo>
                <a:lnTo>
                  <a:pt x="401" y="877"/>
                </a:lnTo>
                <a:lnTo>
                  <a:pt x="401" y="877"/>
                </a:lnTo>
                <a:lnTo>
                  <a:pt x="398" y="872"/>
                </a:lnTo>
                <a:lnTo>
                  <a:pt x="398" y="871"/>
                </a:lnTo>
                <a:lnTo>
                  <a:pt x="398" y="867"/>
                </a:lnTo>
                <a:lnTo>
                  <a:pt x="398" y="867"/>
                </a:lnTo>
                <a:lnTo>
                  <a:pt x="400" y="857"/>
                </a:lnTo>
                <a:lnTo>
                  <a:pt x="400" y="847"/>
                </a:lnTo>
                <a:lnTo>
                  <a:pt x="400" y="847"/>
                </a:lnTo>
                <a:lnTo>
                  <a:pt x="400" y="837"/>
                </a:lnTo>
                <a:lnTo>
                  <a:pt x="400" y="825"/>
                </a:lnTo>
                <a:lnTo>
                  <a:pt x="400" y="825"/>
                </a:lnTo>
                <a:lnTo>
                  <a:pt x="398" y="814"/>
                </a:lnTo>
                <a:lnTo>
                  <a:pt x="398" y="814"/>
                </a:lnTo>
                <a:lnTo>
                  <a:pt x="400" y="812"/>
                </a:lnTo>
                <a:lnTo>
                  <a:pt x="401" y="809"/>
                </a:lnTo>
                <a:lnTo>
                  <a:pt x="405" y="805"/>
                </a:lnTo>
                <a:lnTo>
                  <a:pt x="405" y="805"/>
                </a:lnTo>
                <a:lnTo>
                  <a:pt x="418" y="787"/>
                </a:lnTo>
                <a:lnTo>
                  <a:pt x="431" y="768"/>
                </a:lnTo>
                <a:lnTo>
                  <a:pt x="431" y="768"/>
                </a:lnTo>
                <a:lnTo>
                  <a:pt x="438" y="763"/>
                </a:lnTo>
                <a:lnTo>
                  <a:pt x="448" y="757"/>
                </a:lnTo>
                <a:lnTo>
                  <a:pt x="458" y="750"/>
                </a:lnTo>
                <a:lnTo>
                  <a:pt x="462" y="748"/>
                </a:lnTo>
                <a:lnTo>
                  <a:pt x="462" y="746"/>
                </a:lnTo>
                <a:lnTo>
                  <a:pt x="462" y="746"/>
                </a:lnTo>
                <a:lnTo>
                  <a:pt x="450" y="721"/>
                </a:lnTo>
                <a:lnTo>
                  <a:pt x="450" y="721"/>
                </a:lnTo>
                <a:lnTo>
                  <a:pt x="448" y="713"/>
                </a:lnTo>
                <a:lnTo>
                  <a:pt x="447" y="704"/>
                </a:lnTo>
                <a:lnTo>
                  <a:pt x="447" y="704"/>
                </a:lnTo>
                <a:lnTo>
                  <a:pt x="435" y="616"/>
                </a:lnTo>
                <a:lnTo>
                  <a:pt x="431" y="570"/>
                </a:lnTo>
                <a:lnTo>
                  <a:pt x="428" y="525"/>
                </a:lnTo>
                <a:lnTo>
                  <a:pt x="428" y="525"/>
                </a:lnTo>
                <a:lnTo>
                  <a:pt x="428" y="481"/>
                </a:lnTo>
                <a:lnTo>
                  <a:pt x="428" y="460"/>
                </a:lnTo>
                <a:lnTo>
                  <a:pt x="430" y="438"/>
                </a:lnTo>
                <a:lnTo>
                  <a:pt x="430" y="438"/>
                </a:lnTo>
                <a:lnTo>
                  <a:pt x="433" y="418"/>
                </a:lnTo>
                <a:lnTo>
                  <a:pt x="438" y="396"/>
                </a:lnTo>
                <a:lnTo>
                  <a:pt x="438" y="396"/>
                </a:lnTo>
                <a:lnTo>
                  <a:pt x="440" y="376"/>
                </a:lnTo>
                <a:lnTo>
                  <a:pt x="440" y="356"/>
                </a:lnTo>
                <a:lnTo>
                  <a:pt x="440" y="356"/>
                </a:lnTo>
                <a:lnTo>
                  <a:pt x="440" y="332"/>
                </a:lnTo>
                <a:lnTo>
                  <a:pt x="438" y="310"/>
                </a:lnTo>
                <a:lnTo>
                  <a:pt x="435" y="288"/>
                </a:lnTo>
                <a:lnTo>
                  <a:pt x="430" y="267"/>
                </a:lnTo>
                <a:lnTo>
                  <a:pt x="430" y="267"/>
                </a:lnTo>
                <a:lnTo>
                  <a:pt x="423" y="247"/>
                </a:lnTo>
                <a:lnTo>
                  <a:pt x="413" y="226"/>
                </a:lnTo>
                <a:lnTo>
                  <a:pt x="413" y="226"/>
                </a:lnTo>
                <a:lnTo>
                  <a:pt x="405" y="210"/>
                </a:lnTo>
                <a:lnTo>
                  <a:pt x="398" y="201"/>
                </a:lnTo>
                <a:lnTo>
                  <a:pt x="389" y="195"/>
                </a:lnTo>
                <a:lnTo>
                  <a:pt x="389" y="195"/>
                </a:lnTo>
                <a:lnTo>
                  <a:pt x="369" y="183"/>
                </a:lnTo>
                <a:lnTo>
                  <a:pt x="369" y="183"/>
                </a:lnTo>
                <a:lnTo>
                  <a:pt x="378" y="178"/>
                </a:lnTo>
                <a:lnTo>
                  <a:pt x="381" y="176"/>
                </a:lnTo>
                <a:lnTo>
                  <a:pt x="384" y="171"/>
                </a:lnTo>
                <a:lnTo>
                  <a:pt x="384" y="171"/>
                </a:lnTo>
                <a:lnTo>
                  <a:pt x="386" y="166"/>
                </a:lnTo>
                <a:lnTo>
                  <a:pt x="388" y="161"/>
                </a:lnTo>
                <a:lnTo>
                  <a:pt x="388" y="151"/>
                </a:lnTo>
                <a:lnTo>
                  <a:pt x="388" y="151"/>
                </a:lnTo>
                <a:lnTo>
                  <a:pt x="389" y="129"/>
                </a:lnTo>
                <a:lnTo>
                  <a:pt x="388" y="119"/>
                </a:lnTo>
                <a:lnTo>
                  <a:pt x="386" y="109"/>
                </a:lnTo>
                <a:lnTo>
                  <a:pt x="386" y="109"/>
                </a:lnTo>
                <a:lnTo>
                  <a:pt x="381" y="101"/>
                </a:lnTo>
                <a:lnTo>
                  <a:pt x="381" y="101"/>
                </a:lnTo>
                <a:lnTo>
                  <a:pt x="376" y="91"/>
                </a:lnTo>
                <a:lnTo>
                  <a:pt x="376" y="91"/>
                </a:lnTo>
                <a:lnTo>
                  <a:pt x="371" y="82"/>
                </a:lnTo>
                <a:lnTo>
                  <a:pt x="366" y="74"/>
                </a:lnTo>
                <a:lnTo>
                  <a:pt x="366" y="74"/>
                </a:lnTo>
                <a:lnTo>
                  <a:pt x="359" y="65"/>
                </a:lnTo>
                <a:lnTo>
                  <a:pt x="356" y="62"/>
                </a:lnTo>
                <a:lnTo>
                  <a:pt x="354" y="57"/>
                </a:lnTo>
                <a:lnTo>
                  <a:pt x="354" y="57"/>
                </a:lnTo>
                <a:lnTo>
                  <a:pt x="351" y="47"/>
                </a:lnTo>
                <a:lnTo>
                  <a:pt x="349" y="44"/>
                </a:lnTo>
                <a:lnTo>
                  <a:pt x="346" y="40"/>
                </a:lnTo>
                <a:lnTo>
                  <a:pt x="346" y="40"/>
                </a:lnTo>
                <a:lnTo>
                  <a:pt x="337" y="37"/>
                </a:lnTo>
                <a:lnTo>
                  <a:pt x="337" y="37"/>
                </a:lnTo>
                <a:lnTo>
                  <a:pt x="332" y="35"/>
                </a:lnTo>
                <a:lnTo>
                  <a:pt x="329" y="30"/>
                </a:lnTo>
                <a:lnTo>
                  <a:pt x="329" y="30"/>
                </a:lnTo>
                <a:lnTo>
                  <a:pt x="321" y="23"/>
                </a:lnTo>
                <a:lnTo>
                  <a:pt x="314" y="15"/>
                </a:lnTo>
                <a:lnTo>
                  <a:pt x="314" y="15"/>
                </a:lnTo>
                <a:lnTo>
                  <a:pt x="306" y="10"/>
                </a:lnTo>
                <a:lnTo>
                  <a:pt x="296" y="5"/>
                </a:lnTo>
                <a:lnTo>
                  <a:pt x="284" y="2"/>
                </a:lnTo>
                <a:lnTo>
                  <a:pt x="274" y="0"/>
                </a:lnTo>
                <a:lnTo>
                  <a:pt x="274" y="0"/>
                </a:lnTo>
                <a:lnTo>
                  <a:pt x="264" y="0"/>
                </a:lnTo>
                <a:lnTo>
                  <a:pt x="254" y="2"/>
                </a:lnTo>
                <a:lnTo>
                  <a:pt x="233" y="7"/>
                </a:lnTo>
                <a:lnTo>
                  <a:pt x="233" y="7"/>
                </a:lnTo>
                <a:lnTo>
                  <a:pt x="223" y="12"/>
                </a:lnTo>
                <a:lnTo>
                  <a:pt x="223" y="12"/>
                </a:lnTo>
                <a:lnTo>
                  <a:pt x="220" y="13"/>
                </a:lnTo>
                <a:lnTo>
                  <a:pt x="220" y="13"/>
                </a:lnTo>
                <a:lnTo>
                  <a:pt x="218" y="15"/>
                </a:lnTo>
                <a:lnTo>
                  <a:pt x="217" y="17"/>
                </a:lnTo>
                <a:lnTo>
                  <a:pt x="217" y="17"/>
                </a:lnTo>
                <a:lnTo>
                  <a:pt x="215" y="20"/>
                </a:lnTo>
                <a:lnTo>
                  <a:pt x="213" y="23"/>
                </a:lnTo>
                <a:lnTo>
                  <a:pt x="213" y="23"/>
                </a:lnTo>
                <a:lnTo>
                  <a:pt x="202" y="28"/>
                </a:lnTo>
                <a:lnTo>
                  <a:pt x="202" y="28"/>
                </a:lnTo>
                <a:lnTo>
                  <a:pt x="197" y="30"/>
                </a:lnTo>
                <a:lnTo>
                  <a:pt x="190" y="32"/>
                </a:lnTo>
                <a:lnTo>
                  <a:pt x="190" y="32"/>
                </a:lnTo>
                <a:lnTo>
                  <a:pt x="178" y="40"/>
                </a:lnTo>
                <a:lnTo>
                  <a:pt x="178" y="40"/>
                </a:lnTo>
                <a:lnTo>
                  <a:pt x="173" y="45"/>
                </a:lnTo>
                <a:lnTo>
                  <a:pt x="170" y="50"/>
                </a:lnTo>
                <a:lnTo>
                  <a:pt x="168" y="57"/>
                </a:lnTo>
                <a:lnTo>
                  <a:pt x="166" y="64"/>
                </a:lnTo>
                <a:lnTo>
                  <a:pt x="166" y="64"/>
                </a:lnTo>
                <a:lnTo>
                  <a:pt x="163" y="69"/>
                </a:lnTo>
                <a:lnTo>
                  <a:pt x="161" y="74"/>
                </a:lnTo>
                <a:lnTo>
                  <a:pt x="161" y="80"/>
                </a:lnTo>
                <a:lnTo>
                  <a:pt x="165" y="85"/>
                </a:lnTo>
                <a:lnTo>
                  <a:pt x="165" y="85"/>
                </a:lnTo>
                <a:lnTo>
                  <a:pt x="166" y="91"/>
                </a:lnTo>
                <a:lnTo>
                  <a:pt x="168" y="94"/>
                </a:lnTo>
                <a:lnTo>
                  <a:pt x="170" y="97"/>
                </a:lnTo>
                <a:lnTo>
                  <a:pt x="170" y="97"/>
                </a:lnTo>
                <a:lnTo>
                  <a:pt x="175" y="102"/>
                </a:lnTo>
                <a:lnTo>
                  <a:pt x="176" y="104"/>
                </a:lnTo>
                <a:lnTo>
                  <a:pt x="180" y="106"/>
                </a:lnTo>
                <a:lnTo>
                  <a:pt x="180" y="106"/>
                </a:lnTo>
                <a:lnTo>
                  <a:pt x="178" y="102"/>
                </a:lnTo>
                <a:lnTo>
                  <a:pt x="178" y="102"/>
                </a:lnTo>
                <a:lnTo>
                  <a:pt x="180" y="99"/>
                </a:lnTo>
                <a:lnTo>
                  <a:pt x="181" y="96"/>
                </a:lnTo>
                <a:lnTo>
                  <a:pt x="181" y="96"/>
                </a:lnTo>
                <a:lnTo>
                  <a:pt x="183" y="104"/>
                </a:lnTo>
                <a:lnTo>
                  <a:pt x="185" y="112"/>
                </a:lnTo>
                <a:lnTo>
                  <a:pt x="185" y="112"/>
                </a:lnTo>
                <a:lnTo>
                  <a:pt x="188" y="121"/>
                </a:lnTo>
                <a:lnTo>
                  <a:pt x="190" y="126"/>
                </a:lnTo>
                <a:lnTo>
                  <a:pt x="193" y="127"/>
                </a:lnTo>
                <a:lnTo>
                  <a:pt x="193" y="127"/>
                </a:lnTo>
                <a:lnTo>
                  <a:pt x="190" y="127"/>
                </a:lnTo>
                <a:lnTo>
                  <a:pt x="190" y="127"/>
                </a:lnTo>
                <a:lnTo>
                  <a:pt x="190" y="132"/>
                </a:lnTo>
                <a:lnTo>
                  <a:pt x="193" y="139"/>
                </a:lnTo>
                <a:lnTo>
                  <a:pt x="193" y="139"/>
                </a:lnTo>
                <a:lnTo>
                  <a:pt x="198" y="148"/>
                </a:lnTo>
                <a:lnTo>
                  <a:pt x="202" y="151"/>
                </a:lnTo>
                <a:lnTo>
                  <a:pt x="205" y="153"/>
                </a:lnTo>
                <a:lnTo>
                  <a:pt x="205" y="153"/>
                </a:lnTo>
                <a:lnTo>
                  <a:pt x="203" y="163"/>
                </a:lnTo>
                <a:lnTo>
                  <a:pt x="202" y="173"/>
                </a:lnTo>
                <a:lnTo>
                  <a:pt x="202" y="173"/>
                </a:lnTo>
                <a:lnTo>
                  <a:pt x="202" y="178"/>
                </a:lnTo>
                <a:lnTo>
                  <a:pt x="203" y="181"/>
                </a:lnTo>
                <a:lnTo>
                  <a:pt x="203" y="181"/>
                </a:lnTo>
                <a:lnTo>
                  <a:pt x="207" y="181"/>
                </a:lnTo>
                <a:lnTo>
                  <a:pt x="208" y="181"/>
                </a:lnTo>
                <a:lnTo>
                  <a:pt x="213" y="179"/>
                </a:lnTo>
                <a:lnTo>
                  <a:pt x="213" y="179"/>
                </a:lnTo>
                <a:lnTo>
                  <a:pt x="218" y="190"/>
                </a:lnTo>
                <a:lnTo>
                  <a:pt x="225" y="198"/>
                </a:lnTo>
                <a:lnTo>
                  <a:pt x="225" y="198"/>
                </a:lnTo>
                <a:lnTo>
                  <a:pt x="228" y="201"/>
                </a:lnTo>
                <a:lnTo>
                  <a:pt x="230" y="206"/>
                </a:lnTo>
                <a:lnTo>
                  <a:pt x="232" y="211"/>
                </a:lnTo>
                <a:lnTo>
                  <a:pt x="235" y="216"/>
                </a:lnTo>
                <a:lnTo>
                  <a:pt x="235" y="216"/>
                </a:lnTo>
                <a:lnTo>
                  <a:pt x="238" y="220"/>
                </a:lnTo>
                <a:lnTo>
                  <a:pt x="244" y="221"/>
                </a:lnTo>
                <a:lnTo>
                  <a:pt x="249" y="221"/>
                </a:lnTo>
                <a:lnTo>
                  <a:pt x="254" y="221"/>
                </a:lnTo>
                <a:lnTo>
                  <a:pt x="254" y="221"/>
                </a:lnTo>
                <a:lnTo>
                  <a:pt x="264" y="216"/>
                </a:lnTo>
                <a:lnTo>
                  <a:pt x="264" y="216"/>
                </a:lnTo>
                <a:lnTo>
                  <a:pt x="269" y="215"/>
                </a:lnTo>
                <a:lnTo>
                  <a:pt x="272" y="218"/>
                </a:lnTo>
                <a:lnTo>
                  <a:pt x="272" y="218"/>
                </a:lnTo>
                <a:lnTo>
                  <a:pt x="274" y="228"/>
                </a:lnTo>
                <a:lnTo>
                  <a:pt x="274" y="235"/>
                </a:lnTo>
                <a:lnTo>
                  <a:pt x="272" y="238"/>
                </a:lnTo>
                <a:lnTo>
                  <a:pt x="272" y="238"/>
                </a:lnTo>
                <a:lnTo>
                  <a:pt x="262" y="243"/>
                </a:lnTo>
                <a:lnTo>
                  <a:pt x="262" y="243"/>
                </a:lnTo>
                <a:lnTo>
                  <a:pt x="257" y="245"/>
                </a:lnTo>
                <a:lnTo>
                  <a:pt x="259" y="248"/>
                </a:lnTo>
                <a:lnTo>
                  <a:pt x="259" y="248"/>
                </a:lnTo>
                <a:lnTo>
                  <a:pt x="260" y="253"/>
                </a:lnTo>
                <a:lnTo>
                  <a:pt x="262" y="260"/>
                </a:lnTo>
                <a:lnTo>
                  <a:pt x="262" y="260"/>
                </a:lnTo>
                <a:lnTo>
                  <a:pt x="260" y="265"/>
                </a:lnTo>
                <a:lnTo>
                  <a:pt x="257" y="268"/>
                </a:lnTo>
                <a:lnTo>
                  <a:pt x="257" y="268"/>
                </a:lnTo>
                <a:lnTo>
                  <a:pt x="250" y="290"/>
                </a:lnTo>
                <a:lnTo>
                  <a:pt x="250" y="290"/>
                </a:lnTo>
                <a:lnTo>
                  <a:pt x="247" y="310"/>
                </a:lnTo>
                <a:lnTo>
                  <a:pt x="247" y="310"/>
                </a:lnTo>
                <a:lnTo>
                  <a:pt x="247" y="288"/>
                </a:lnTo>
                <a:lnTo>
                  <a:pt x="249" y="268"/>
                </a:lnTo>
                <a:lnTo>
                  <a:pt x="249" y="268"/>
                </a:lnTo>
                <a:lnTo>
                  <a:pt x="250" y="263"/>
                </a:lnTo>
                <a:lnTo>
                  <a:pt x="250" y="262"/>
                </a:lnTo>
                <a:lnTo>
                  <a:pt x="249" y="260"/>
                </a:lnTo>
                <a:lnTo>
                  <a:pt x="249" y="260"/>
                </a:lnTo>
                <a:lnTo>
                  <a:pt x="237" y="257"/>
                </a:lnTo>
                <a:lnTo>
                  <a:pt x="237" y="257"/>
                </a:lnTo>
                <a:lnTo>
                  <a:pt x="217" y="252"/>
                </a:lnTo>
                <a:lnTo>
                  <a:pt x="217" y="252"/>
                </a:lnTo>
                <a:lnTo>
                  <a:pt x="195" y="247"/>
                </a:lnTo>
                <a:lnTo>
                  <a:pt x="173" y="245"/>
                </a:lnTo>
                <a:lnTo>
                  <a:pt x="173" y="245"/>
                </a:lnTo>
                <a:lnTo>
                  <a:pt x="168" y="247"/>
                </a:lnTo>
                <a:lnTo>
                  <a:pt x="165" y="245"/>
                </a:lnTo>
                <a:lnTo>
                  <a:pt x="165" y="245"/>
                </a:lnTo>
                <a:lnTo>
                  <a:pt x="151" y="240"/>
                </a:lnTo>
                <a:lnTo>
                  <a:pt x="151" y="240"/>
                </a:lnTo>
                <a:lnTo>
                  <a:pt x="150" y="238"/>
                </a:lnTo>
                <a:lnTo>
                  <a:pt x="146" y="236"/>
                </a:lnTo>
                <a:lnTo>
                  <a:pt x="146" y="236"/>
                </a:lnTo>
                <a:lnTo>
                  <a:pt x="134" y="235"/>
                </a:lnTo>
                <a:lnTo>
                  <a:pt x="134" y="235"/>
                </a:lnTo>
                <a:lnTo>
                  <a:pt x="128" y="236"/>
                </a:lnTo>
                <a:lnTo>
                  <a:pt x="119" y="238"/>
                </a:lnTo>
                <a:lnTo>
                  <a:pt x="119" y="238"/>
                </a:lnTo>
                <a:lnTo>
                  <a:pt x="111" y="240"/>
                </a:lnTo>
                <a:lnTo>
                  <a:pt x="104" y="243"/>
                </a:lnTo>
                <a:lnTo>
                  <a:pt x="104" y="243"/>
                </a:lnTo>
                <a:lnTo>
                  <a:pt x="69" y="247"/>
                </a:lnTo>
                <a:lnTo>
                  <a:pt x="69" y="247"/>
                </a:lnTo>
                <a:lnTo>
                  <a:pt x="52" y="247"/>
                </a:lnTo>
                <a:lnTo>
                  <a:pt x="34" y="247"/>
                </a:lnTo>
                <a:lnTo>
                  <a:pt x="34" y="247"/>
                </a:lnTo>
                <a:lnTo>
                  <a:pt x="17" y="245"/>
                </a:lnTo>
                <a:lnTo>
                  <a:pt x="0" y="243"/>
                </a:lnTo>
                <a:lnTo>
                  <a:pt x="0" y="243"/>
                </a:lnTo>
                <a:lnTo>
                  <a:pt x="2" y="253"/>
                </a:lnTo>
                <a:lnTo>
                  <a:pt x="5" y="263"/>
                </a:lnTo>
                <a:lnTo>
                  <a:pt x="5" y="263"/>
                </a:lnTo>
                <a:lnTo>
                  <a:pt x="12" y="283"/>
                </a:lnTo>
                <a:lnTo>
                  <a:pt x="12" y="283"/>
                </a:lnTo>
                <a:lnTo>
                  <a:pt x="17" y="294"/>
                </a:lnTo>
                <a:lnTo>
                  <a:pt x="24" y="302"/>
                </a:lnTo>
                <a:lnTo>
                  <a:pt x="37" y="319"/>
                </a:lnTo>
                <a:lnTo>
                  <a:pt x="37" y="319"/>
                </a:lnTo>
                <a:lnTo>
                  <a:pt x="44" y="325"/>
                </a:lnTo>
                <a:lnTo>
                  <a:pt x="52" y="330"/>
                </a:lnTo>
                <a:lnTo>
                  <a:pt x="52" y="330"/>
                </a:lnTo>
                <a:lnTo>
                  <a:pt x="61" y="337"/>
                </a:lnTo>
                <a:lnTo>
                  <a:pt x="61" y="337"/>
                </a:lnTo>
                <a:lnTo>
                  <a:pt x="66" y="339"/>
                </a:lnTo>
                <a:lnTo>
                  <a:pt x="69" y="340"/>
                </a:lnTo>
                <a:lnTo>
                  <a:pt x="69" y="340"/>
                </a:lnTo>
                <a:lnTo>
                  <a:pt x="99" y="372"/>
                </a:lnTo>
                <a:lnTo>
                  <a:pt x="99" y="372"/>
                </a:lnTo>
                <a:lnTo>
                  <a:pt x="116" y="387"/>
                </a:lnTo>
                <a:lnTo>
                  <a:pt x="131" y="403"/>
                </a:lnTo>
                <a:lnTo>
                  <a:pt x="131" y="403"/>
                </a:lnTo>
                <a:lnTo>
                  <a:pt x="140" y="409"/>
                </a:lnTo>
                <a:lnTo>
                  <a:pt x="143" y="413"/>
                </a:lnTo>
                <a:lnTo>
                  <a:pt x="143" y="419"/>
                </a:lnTo>
                <a:lnTo>
                  <a:pt x="143" y="419"/>
                </a:lnTo>
                <a:lnTo>
                  <a:pt x="141" y="423"/>
                </a:lnTo>
                <a:lnTo>
                  <a:pt x="140" y="428"/>
                </a:lnTo>
                <a:lnTo>
                  <a:pt x="134" y="436"/>
                </a:lnTo>
                <a:lnTo>
                  <a:pt x="134" y="436"/>
                </a:lnTo>
                <a:lnTo>
                  <a:pt x="128" y="443"/>
                </a:lnTo>
                <a:lnTo>
                  <a:pt x="126" y="446"/>
                </a:lnTo>
                <a:lnTo>
                  <a:pt x="126" y="450"/>
                </a:lnTo>
                <a:lnTo>
                  <a:pt x="126" y="450"/>
                </a:lnTo>
                <a:lnTo>
                  <a:pt x="131" y="453"/>
                </a:lnTo>
                <a:lnTo>
                  <a:pt x="134" y="456"/>
                </a:lnTo>
                <a:lnTo>
                  <a:pt x="145" y="461"/>
                </a:lnTo>
                <a:lnTo>
                  <a:pt x="145" y="461"/>
                </a:lnTo>
                <a:lnTo>
                  <a:pt x="146" y="463"/>
                </a:lnTo>
                <a:lnTo>
                  <a:pt x="148" y="466"/>
                </a:lnTo>
                <a:lnTo>
                  <a:pt x="148" y="466"/>
                </a:lnTo>
                <a:lnTo>
                  <a:pt x="156" y="480"/>
                </a:lnTo>
                <a:lnTo>
                  <a:pt x="156" y="480"/>
                </a:lnTo>
                <a:lnTo>
                  <a:pt x="160" y="486"/>
                </a:lnTo>
                <a:lnTo>
                  <a:pt x="163" y="491"/>
                </a:lnTo>
                <a:lnTo>
                  <a:pt x="163" y="495"/>
                </a:lnTo>
                <a:lnTo>
                  <a:pt x="163" y="495"/>
                </a:lnTo>
                <a:lnTo>
                  <a:pt x="161" y="550"/>
                </a:lnTo>
                <a:lnTo>
                  <a:pt x="161" y="550"/>
                </a:lnTo>
                <a:lnTo>
                  <a:pt x="161" y="570"/>
                </a:lnTo>
                <a:lnTo>
                  <a:pt x="161" y="570"/>
                </a:lnTo>
                <a:lnTo>
                  <a:pt x="161" y="574"/>
                </a:lnTo>
                <a:lnTo>
                  <a:pt x="163" y="579"/>
                </a:lnTo>
                <a:lnTo>
                  <a:pt x="170" y="585"/>
                </a:lnTo>
                <a:lnTo>
                  <a:pt x="170" y="585"/>
                </a:lnTo>
                <a:lnTo>
                  <a:pt x="173" y="589"/>
                </a:lnTo>
                <a:lnTo>
                  <a:pt x="173" y="590"/>
                </a:lnTo>
                <a:lnTo>
                  <a:pt x="175" y="592"/>
                </a:lnTo>
                <a:lnTo>
                  <a:pt x="175" y="592"/>
                </a:lnTo>
                <a:lnTo>
                  <a:pt x="173" y="604"/>
                </a:lnTo>
                <a:lnTo>
                  <a:pt x="173" y="604"/>
                </a:lnTo>
                <a:lnTo>
                  <a:pt x="173" y="614"/>
                </a:lnTo>
                <a:lnTo>
                  <a:pt x="176" y="622"/>
                </a:lnTo>
                <a:lnTo>
                  <a:pt x="176" y="622"/>
                </a:lnTo>
                <a:lnTo>
                  <a:pt x="180" y="629"/>
                </a:lnTo>
                <a:lnTo>
                  <a:pt x="181" y="631"/>
                </a:lnTo>
                <a:lnTo>
                  <a:pt x="181" y="634"/>
                </a:lnTo>
                <a:lnTo>
                  <a:pt x="181" y="634"/>
                </a:lnTo>
                <a:lnTo>
                  <a:pt x="178" y="647"/>
                </a:lnTo>
                <a:lnTo>
                  <a:pt x="178" y="647"/>
                </a:lnTo>
                <a:lnTo>
                  <a:pt x="156" y="765"/>
                </a:lnTo>
                <a:lnTo>
                  <a:pt x="156" y="765"/>
                </a:lnTo>
                <a:lnTo>
                  <a:pt x="148" y="809"/>
                </a:lnTo>
                <a:lnTo>
                  <a:pt x="148" y="809"/>
                </a:lnTo>
                <a:lnTo>
                  <a:pt x="148" y="812"/>
                </a:lnTo>
                <a:lnTo>
                  <a:pt x="151" y="815"/>
                </a:lnTo>
                <a:lnTo>
                  <a:pt x="151" y="815"/>
                </a:lnTo>
                <a:lnTo>
                  <a:pt x="160" y="820"/>
                </a:lnTo>
                <a:lnTo>
                  <a:pt x="170" y="825"/>
                </a:lnTo>
                <a:lnTo>
                  <a:pt x="170" y="825"/>
                </a:lnTo>
                <a:lnTo>
                  <a:pt x="192" y="832"/>
                </a:lnTo>
                <a:lnTo>
                  <a:pt x="192" y="832"/>
                </a:lnTo>
                <a:lnTo>
                  <a:pt x="202" y="834"/>
                </a:lnTo>
                <a:lnTo>
                  <a:pt x="202" y="834"/>
                </a:lnTo>
                <a:lnTo>
                  <a:pt x="203" y="834"/>
                </a:lnTo>
                <a:lnTo>
                  <a:pt x="205" y="835"/>
                </a:lnTo>
                <a:lnTo>
                  <a:pt x="207" y="842"/>
                </a:lnTo>
                <a:lnTo>
                  <a:pt x="207" y="842"/>
                </a:lnTo>
                <a:lnTo>
                  <a:pt x="215" y="886"/>
                </a:lnTo>
                <a:lnTo>
                  <a:pt x="215" y="886"/>
                </a:lnTo>
                <a:lnTo>
                  <a:pt x="220" y="907"/>
                </a:lnTo>
                <a:lnTo>
                  <a:pt x="225" y="928"/>
                </a:lnTo>
                <a:lnTo>
                  <a:pt x="225" y="928"/>
                </a:lnTo>
                <a:lnTo>
                  <a:pt x="233" y="946"/>
                </a:lnTo>
                <a:lnTo>
                  <a:pt x="242" y="963"/>
                </a:lnTo>
                <a:lnTo>
                  <a:pt x="242" y="963"/>
                </a:lnTo>
                <a:lnTo>
                  <a:pt x="247" y="978"/>
                </a:lnTo>
                <a:lnTo>
                  <a:pt x="247" y="978"/>
                </a:lnTo>
                <a:lnTo>
                  <a:pt x="249" y="981"/>
                </a:lnTo>
                <a:lnTo>
                  <a:pt x="250" y="986"/>
                </a:lnTo>
                <a:lnTo>
                  <a:pt x="250" y="986"/>
                </a:lnTo>
                <a:lnTo>
                  <a:pt x="250" y="1008"/>
                </a:lnTo>
                <a:lnTo>
                  <a:pt x="250" y="1008"/>
                </a:lnTo>
                <a:lnTo>
                  <a:pt x="254" y="1028"/>
                </a:lnTo>
                <a:lnTo>
                  <a:pt x="259" y="1048"/>
                </a:lnTo>
                <a:lnTo>
                  <a:pt x="259" y="1048"/>
                </a:lnTo>
                <a:lnTo>
                  <a:pt x="264" y="1069"/>
                </a:lnTo>
                <a:lnTo>
                  <a:pt x="274" y="1089"/>
                </a:lnTo>
                <a:lnTo>
                  <a:pt x="274" y="1089"/>
                </a:lnTo>
                <a:lnTo>
                  <a:pt x="285" y="1109"/>
                </a:lnTo>
                <a:lnTo>
                  <a:pt x="285" y="1109"/>
                </a:lnTo>
                <a:lnTo>
                  <a:pt x="287" y="1112"/>
                </a:lnTo>
                <a:lnTo>
                  <a:pt x="287" y="1117"/>
                </a:lnTo>
                <a:lnTo>
                  <a:pt x="287" y="1126"/>
                </a:lnTo>
                <a:lnTo>
                  <a:pt x="287" y="1126"/>
                </a:lnTo>
                <a:lnTo>
                  <a:pt x="287" y="1156"/>
                </a:lnTo>
                <a:lnTo>
                  <a:pt x="287" y="1156"/>
                </a:lnTo>
                <a:lnTo>
                  <a:pt x="287" y="1161"/>
                </a:lnTo>
                <a:lnTo>
                  <a:pt x="287" y="1161"/>
                </a:lnTo>
                <a:lnTo>
                  <a:pt x="280" y="1164"/>
                </a:lnTo>
                <a:lnTo>
                  <a:pt x="275" y="1164"/>
                </a:lnTo>
                <a:lnTo>
                  <a:pt x="275" y="1164"/>
                </a:lnTo>
                <a:lnTo>
                  <a:pt x="233" y="1178"/>
                </a:lnTo>
                <a:lnTo>
                  <a:pt x="233" y="1178"/>
                </a:lnTo>
                <a:lnTo>
                  <a:pt x="213" y="1183"/>
                </a:lnTo>
                <a:lnTo>
                  <a:pt x="203" y="1184"/>
                </a:lnTo>
                <a:lnTo>
                  <a:pt x="192" y="1186"/>
                </a:lnTo>
                <a:lnTo>
                  <a:pt x="192" y="1186"/>
                </a:lnTo>
                <a:lnTo>
                  <a:pt x="188" y="1188"/>
                </a:lnTo>
                <a:lnTo>
                  <a:pt x="183" y="1191"/>
                </a:lnTo>
                <a:lnTo>
                  <a:pt x="178" y="1199"/>
                </a:lnTo>
                <a:lnTo>
                  <a:pt x="178" y="1199"/>
                </a:lnTo>
                <a:lnTo>
                  <a:pt x="178" y="1204"/>
                </a:lnTo>
                <a:lnTo>
                  <a:pt x="178" y="1209"/>
                </a:lnTo>
                <a:lnTo>
                  <a:pt x="180" y="1218"/>
                </a:lnTo>
                <a:lnTo>
                  <a:pt x="180" y="1218"/>
                </a:lnTo>
                <a:lnTo>
                  <a:pt x="185" y="1228"/>
                </a:lnTo>
                <a:lnTo>
                  <a:pt x="192" y="1236"/>
                </a:lnTo>
                <a:lnTo>
                  <a:pt x="192" y="1236"/>
                </a:lnTo>
                <a:lnTo>
                  <a:pt x="195" y="1240"/>
                </a:lnTo>
                <a:lnTo>
                  <a:pt x="198" y="1243"/>
                </a:lnTo>
                <a:lnTo>
                  <a:pt x="208" y="1248"/>
                </a:lnTo>
                <a:lnTo>
                  <a:pt x="208" y="1248"/>
                </a:lnTo>
                <a:lnTo>
                  <a:pt x="217" y="1251"/>
                </a:lnTo>
                <a:lnTo>
                  <a:pt x="228" y="1253"/>
                </a:lnTo>
                <a:lnTo>
                  <a:pt x="249" y="1256"/>
                </a:lnTo>
                <a:lnTo>
                  <a:pt x="249" y="1256"/>
                </a:lnTo>
                <a:lnTo>
                  <a:pt x="259" y="1256"/>
                </a:lnTo>
                <a:lnTo>
                  <a:pt x="269" y="1255"/>
                </a:lnTo>
                <a:lnTo>
                  <a:pt x="289" y="1250"/>
                </a:lnTo>
                <a:lnTo>
                  <a:pt x="289" y="1250"/>
                </a:lnTo>
                <a:lnTo>
                  <a:pt x="299" y="1246"/>
                </a:lnTo>
                <a:lnTo>
                  <a:pt x="309" y="1245"/>
                </a:lnTo>
                <a:lnTo>
                  <a:pt x="329" y="1241"/>
                </a:lnTo>
                <a:lnTo>
                  <a:pt x="329" y="1241"/>
                </a:lnTo>
                <a:lnTo>
                  <a:pt x="329" y="1253"/>
                </a:lnTo>
                <a:lnTo>
                  <a:pt x="329" y="1253"/>
                </a:lnTo>
                <a:lnTo>
                  <a:pt x="331" y="1258"/>
                </a:lnTo>
                <a:lnTo>
                  <a:pt x="329" y="1265"/>
                </a:lnTo>
                <a:lnTo>
                  <a:pt x="329" y="1265"/>
                </a:lnTo>
                <a:lnTo>
                  <a:pt x="326" y="1266"/>
                </a:lnTo>
                <a:lnTo>
                  <a:pt x="322" y="1268"/>
                </a:lnTo>
                <a:lnTo>
                  <a:pt x="322" y="1268"/>
                </a:lnTo>
                <a:lnTo>
                  <a:pt x="312" y="1277"/>
                </a:lnTo>
                <a:lnTo>
                  <a:pt x="312" y="1277"/>
                </a:lnTo>
                <a:lnTo>
                  <a:pt x="306" y="1283"/>
                </a:lnTo>
                <a:lnTo>
                  <a:pt x="301" y="1293"/>
                </a:lnTo>
                <a:lnTo>
                  <a:pt x="301" y="1293"/>
                </a:lnTo>
                <a:lnTo>
                  <a:pt x="299" y="1297"/>
                </a:lnTo>
                <a:lnTo>
                  <a:pt x="299" y="1298"/>
                </a:lnTo>
                <a:lnTo>
                  <a:pt x="296" y="1300"/>
                </a:lnTo>
                <a:lnTo>
                  <a:pt x="296" y="1300"/>
                </a:lnTo>
                <a:lnTo>
                  <a:pt x="287" y="1303"/>
                </a:lnTo>
                <a:lnTo>
                  <a:pt x="287" y="1303"/>
                </a:lnTo>
                <a:lnTo>
                  <a:pt x="264" y="1308"/>
                </a:lnTo>
                <a:lnTo>
                  <a:pt x="242" y="1312"/>
                </a:lnTo>
                <a:lnTo>
                  <a:pt x="242" y="1312"/>
                </a:lnTo>
                <a:lnTo>
                  <a:pt x="232" y="1313"/>
                </a:lnTo>
                <a:lnTo>
                  <a:pt x="228" y="1315"/>
                </a:lnTo>
                <a:lnTo>
                  <a:pt x="225" y="1318"/>
                </a:lnTo>
                <a:lnTo>
                  <a:pt x="225" y="1318"/>
                </a:lnTo>
                <a:lnTo>
                  <a:pt x="218" y="1327"/>
                </a:lnTo>
                <a:lnTo>
                  <a:pt x="217" y="1332"/>
                </a:lnTo>
                <a:lnTo>
                  <a:pt x="215" y="1337"/>
                </a:lnTo>
                <a:lnTo>
                  <a:pt x="215" y="1337"/>
                </a:lnTo>
                <a:lnTo>
                  <a:pt x="215" y="1349"/>
                </a:lnTo>
                <a:lnTo>
                  <a:pt x="218" y="1357"/>
                </a:lnTo>
                <a:lnTo>
                  <a:pt x="225" y="1364"/>
                </a:lnTo>
                <a:lnTo>
                  <a:pt x="233" y="1370"/>
                </a:lnTo>
                <a:lnTo>
                  <a:pt x="233" y="1370"/>
                </a:lnTo>
                <a:lnTo>
                  <a:pt x="238" y="1374"/>
                </a:lnTo>
                <a:lnTo>
                  <a:pt x="244" y="1374"/>
                </a:lnTo>
                <a:lnTo>
                  <a:pt x="254" y="1377"/>
                </a:lnTo>
                <a:lnTo>
                  <a:pt x="254" y="1377"/>
                </a:lnTo>
                <a:lnTo>
                  <a:pt x="277" y="1382"/>
                </a:lnTo>
                <a:lnTo>
                  <a:pt x="277" y="1382"/>
                </a:lnTo>
                <a:lnTo>
                  <a:pt x="297" y="1387"/>
                </a:lnTo>
                <a:lnTo>
                  <a:pt x="317" y="1391"/>
                </a:lnTo>
                <a:lnTo>
                  <a:pt x="317" y="1391"/>
                </a:lnTo>
                <a:lnTo>
                  <a:pt x="339" y="1391"/>
                </a:lnTo>
                <a:lnTo>
                  <a:pt x="339" y="1391"/>
                </a:lnTo>
                <a:lnTo>
                  <a:pt x="344" y="1391"/>
                </a:lnTo>
                <a:lnTo>
                  <a:pt x="349" y="1389"/>
                </a:lnTo>
                <a:lnTo>
                  <a:pt x="349" y="1389"/>
                </a:lnTo>
                <a:lnTo>
                  <a:pt x="358" y="1381"/>
                </a:lnTo>
                <a:lnTo>
                  <a:pt x="358" y="1381"/>
                </a:lnTo>
                <a:lnTo>
                  <a:pt x="376" y="1369"/>
                </a:lnTo>
                <a:lnTo>
                  <a:pt x="376" y="1369"/>
                </a:lnTo>
                <a:lnTo>
                  <a:pt x="379" y="1367"/>
                </a:lnTo>
                <a:lnTo>
                  <a:pt x="384" y="1365"/>
                </a:lnTo>
                <a:lnTo>
                  <a:pt x="396" y="1365"/>
                </a:lnTo>
                <a:lnTo>
                  <a:pt x="396" y="1365"/>
                </a:lnTo>
                <a:lnTo>
                  <a:pt x="418" y="1364"/>
                </a:lnTo>
                <a:lnTo>
                  <a:pt x="438" y="1360"/>
                </a:lnTo>
                <a:lnTo>
                  <a:pt x="438" y="1360"/>
                </a:lnTo>
                <a:lnTo>
                  <a:pt x="448" y="1359"/>
                </a:lnTo>
                <a:lnTo>
                  <a:pt x="453" y="1357"/>
                </a:lnTo>
                <a:lnTo>
                  <a:pt x="457" y="1354"/>
                </a:lnTo>
                <a:lnTo>
                  <a:pt x="457" y="1354"/>
                </a:lnTo>
                <a:lnTo>
                  <a:pt x="458" y="1349"/>
                </a:lnTo>
                <a:lnTo>
                  <a:pt x="460" y="1344"/>
                </a:lnTo>
                <a:lnTo>
                  <a:pt x="460" y="1332"/>
                </a:lnTo>
                <a:lnTo>
                  <a:pt x="460" y="1332"/>
                </a:lnTo>
                <a:lnTo>
                  <a:pt x="462" y="1312"/>
                </a:lnTo>
                <a:lnTo>
                  <a:pt x="458" y="1292"/>
                </a:lnTo>
                <a:lnTo>
                  <a:pt x="458" y="1292"/>
                </a:lnTo>
                <a:lnTo>
                  <a:pt x="457" y="1285"/>
                </a:lnTo>
                <a:lnTo>
                  <a:pt x="457" y="1285"/>
                </a:lnTo>
                <a:lnTo>
                  <a:pt x="460" y="1285"/>
                </a:lnTo>
                <a:lnTo>
                  <a:pt x="462" y="1283"/>
                </a:lnTo>
                <a:lnTo>
                  <a:pt x="462" y="1282"/>
                </a:lnTo>
                <a:lnTo>
                  <a:pt x="462" y="1278"/>
                </a:lnTo>
                <a:lnTo>
                  <a:pt x="458" y="1266"/>
                </a:lnTo>
                <a:lnTo>
                  <a:pt x="458" y="1266"/>
                </a:lnTo>
                <a:lnTo>
                  <a:pt x="453" y="1253"/>
                </a:lnTo>
                <a:lnTo>
                  <a:pt x="448" y="1241"/>
                </a:lnTo>
                <a:close/>
              </a:path>
            </a:pathLst>
          </a:custGeom>
          <a:gradFill>
            <a:gsLst>
              <a:gs pos="0">
                <a:srgbClr val="6097E6"/>
              </a:gs>
              <a:gs pos="100000">
                <a:srgbClr val="0375B1"/>
              </a:gs>
            </a:gsLst>
            <a:lin ang="17640000" scaled="0"/>
          </a:gradFill>
          <a:ln w="9525">
            <a:noFill/>
          </a:ln>
        </p:spPr>
        <p:txBody>
          <a:bodyPr/>
          <a:p>
            <a:endParaRPr lang="en-US" altLang="x-none" baseline="-25000" dirty="0">
              <a:ea typeface="MS PGothic" panose="020B0600070205080204" pitchFamily="7" charset="-128"/>
            </a:endParaRPr>
          </a:p>
        </p:txBody>
      </p:sp>
      <p:sp>
        <p:nvSpPr>
          <p:cNvPr id="3082" name="Freeform 36"/>
          <p:cNvSpPr>
            <a:spLocks noEditPoints="1"/>
          </p:cNvSpPr>
          <p:nvPr/>
        </p:nvSpPr>
        <p:spPr>
          <a:xfrm>
            <a:off x="3427730" y="2522220"/>
            <a:ext cx="913765" cy="2867025"/>
          </a:xfrm>
          <a:custGeom>
            <a:avLst/>
            <a:gdLst>
              <a:gd name="txL" fmla="*/ 0 w 468"/>
              <a:gd name="txT" fmla="*/ 0 h 1468"/>
              <a:gd name="txR" fmla="*/ 468 w 468"/>
              <a:gd name="txB" fmla="*/ 1468 h 1468"/>
            </a:gdLst>
            <a:ahLst/>
            <a:cxnLst>
              <a:cxn ang="0">
                <a:pos x="186" y="176"/>
              </a:cxn>
              <a:cxn ang="0">
                <a:pos x="183" y="155"/>
              </a:cxn>
              <a:cxn ang="0">
                <a:pos x="178" y="111"/>
              </a:cxn>
              <a:cxn ang="0">
                <a:pos x="188" y="62"/>
              </a:cxn>
              <a:cxn ang="0">
                <a:pos x="196" y="30"/>
              </a:cxn>
              <a:cxn ang="0">
                <a:pos x="250" y="4"/>
              </a:cxn>
              <a:cxn ang="0">
                <a:pos x="288" y="2"/>
              </a:cxn>
              <a:cxn ang="0">
                <a:pos x="325" y="15"/>
              </a:cxn>
              <a:cxn ang="0">
                <a:pos x="350" y="64"/>
              </a:cxn>
              <a:cxn ang="0">
                <a:pos x="355" y="103"/>
              </a:cxn>
              <a:cxn ang="0">
                <a:pos x="347" y="151"/>
              </a:cxn>
              <a:cxn ang="0">
                <a:pos x="334" y="212"/>
              </a:cxn>
              <a:cxn ang="0">
                <a:pos x="327" y="253"/>
              </a:cxn>
              <a:cxn ang="0">
                <a:pos x="382" y="282"/>
              </a:cxn>
              <a:cxn ang="0">
                <a:pos x="412" y="336"/>
              </a:cxn>
              <a:cxn ang="0">
                <a:pos x="433" y="398"/>
              </a:cxn>
              <a:cxn ang="0">
                <a:pos x="451" y="512"/>
              </a:cxn>
              <a:cxn ang="0">
                <a:pos x="464" y="651"/>
              </a:cxn>
              <a:cxn ang="0">
                <a:pos x="468" y="696"/>
              </a:cxn>
              <a:cxn ang="0">
                <a:pos x="429" y="753"/>
              </a:cxn>
              <a:cxn ang="0">
                <a:pos x="414" y="790"/>
              </a:cxn>
              <a:cxn ang="0">
                <a:pos x="399" y="930"/>
              </a:cxn>
              <a:cxn ang="0">
                <a:pos x="392" y="1018"/>
              </a:cxn>
              <a:cxn ang="0">
                <a:pos x="362" y="1190"/>
              </a:cxn>
              <a:cxn ang="0">
                <a:pos x="352" y="1221"/>
              </a:cxn>
              <a:cxn ang="0">
                <a:pos x="372" y="1247"/>
              </a:cxn>
              <a:cxn ang="0">
                <a:pos x="416" y="1283"/>
              </a:cxn>
              <a:cxn ang="0">
                <a:pos x="436" y="1335"/>
              </a:cxn>
              <a:cxn ang="0">
                <a:pos x="379" y="1339"/>
              </a:cxn>
              <a:cxn ang="0">
                <a:pos x="310" y="1287"/>
              </a:cxn>
              <a:cxn ang="0">
                <a:pos x="271" y="1228"/>
              </a:cxn>
              <a:cxn ang="0">
                <a:pos x="265" y="1201"/>
              </a:cxn>
              <a:cxn ang="0">
                <a:pos x="275" y="1072"/>
              </a:cxn>
              <a:cxn ang="0">
                <a:pos x="277" y="1022"/>
              </a:cxn>
              <a:cxn ang="0">
                <a:pos x="268" y="971"/>
              </a:cxn>
              <a:cxn ang="0">
                <a:pos x="241" y="1074"/>
              </a:cxn>
              <a:cxn ang="0">
                <a:pos x="228" y="1168"/>
              </a:cxn>
              <a:cxn ang="0">
                <a:pos x="230" y="1289"/>
              </a:cxn>
              <a:cxn ang="0">
                <a:pos x="214" y="1418"/>
              </a:cxn>
              <a:cxn ang="0">
                <a:pos x="178" y="1468"/>
              </a:cxn>
              <a:cxn ang="0">
                <a:pos x="134" y="1396"/>
              </a:cxn>
              <a:cxn ang="0">
                <a:pos x="126" y="1335"/>
              </a:cxn>
              <a:cxn ang="0">
                <a:pos x="126" y="1273"/>
              </a:cxn>
              <a:cxn ang="0">
                <a:pos x="127" y="1164"/>
              </a:cxn>
              <a:cxn ang="0">
                <a:pos x="134" y="1114"/>
              </a:cxn>
              <a:cxn ang="0">
                <a:pos x="136" y="1017"/>
              </a:cxn>
              <a:cxn ang="0">
                <a:pos x="132" y="950"/>
              </a:cxn>
              <a:cxn ang="0">
                <a:pos x="129" y="827"/>
              </a:cxn>
              <a:cxn ang="0">
                <a:pos x="131" y="780"/>
              </a:cxn>
              <a:cxn ang="0">
                <a:pos x="60" y="673"/>
              </a:cxn>
              <a:cxn ang="0">
                <a:pos x="15" y="602"/>
              </a:cxn>
              <a:cxn ang="0">
                <a:pos x="6" y="564"/>
              </a:cxn>
              <a:cxn ang="0">
                <a:pos x="8" y="517"/>
              </a:cxn>
              <a:cxn ang="0">
                <a:pos x="33" y="378"/>
              </a:cxn>
              <a:cxn ang="0">
                <a:pos x="110" y="275"/>
              </a:cxn>
              <a:cxn ang="0">
                <a:pos x="179" y="232"/>
              </a:cxn>
              <a:cxn ang="0">
                <a:pos x="97" y="544"/>
              </a:cxn>
              <a:cxn ang="0">
                <a:pos x="122" y="626"/>
              </a:cxn>
              <a:cxn ang="0">
                <a:pos x="401" y="609"/>
              </a:cxn>
              <a:cxn ang="0">
                <a:pos x="414" y="691"/>
              </a:cxn>
              <a:cxn ang="0">
                <a:pos x="412" y="653"/>
              </a:cxn>
            </a:cxnLst>
            <a:rect l="txL" t="txT" r="txR" b="txB"/>
            <a:pathLst>
              <a:path w="468" h="1468">
                <a:moveTo>
                  <a:pt x="194" y="222"/>
                </a:moveTo>
                <a:lnTo>
                  <a:pt x="194" y="222"/>
                </a:lnTo>
                <a:lnTo>
                  <a:pt x="199" y="201"/>
                </a:lnTo>
                <a:lnTo>
                  <a:pt x="199" y="201"/>
                </a:lnTo>
                <a:lnTo>
                  <a:pt x="199" y="196"/>
                </a:lnTo>
                <a:lnTo>
                  <a:pt x="198" y="191"/>
                </a:lnTo>
                <a:lnTo>
                  <a:pt x="198" y="191"/>
                </a:lnTo>
                <a:lnTo>
                  <a:pt x="191" y="185"/>
                </a:lnTo>
                <a:lnTo>
                  <a:pt x="191" y="185"/>
                </a:lnTo>
                <a:lnTo>
                  <a:pt x="186" y="176"/>
                </a:lnTo>
                <a:lnTo>
                  <a:pt x="186" y="176"/>
                </a:lnTo>
                <a:lnTo>
                  <a:pt x="183" y="171"/>
                </a:lnTo>
                <a:lnTo>
                  <a:pt x="181" y="166"/>
                </a:lnTo>
                <a:lnTo>
                  <a:pt x="181" y="166"/>
                </a:lnTo>
                <a:lnTo>
                  <a:pt x="181" y="165"/>
                </a:lnTo>
                <a:lnTo>
                  <a:pt x="183" y="163"/>
                </a:lnTo>
                <a:lnTo>
                  <a:pt x="186" y="160"/>
                </a:lnTo>
                <a:lnTo>
                  <a:pt x="186" y="160"/>
                </a:lnTo>
                <a:lnTo>
                  <a:pt x="183" y="155"/>
                </a:lnTo>
                <a:lnTo>
                  <a:pt x="183" y="155"/>
                </a:lnTo>
                <a:lnTo>
                  <a:pt x="181" y="149"/>
                </a:lnTo>
                <a:lnTo>
                  <a:pt x="181" y="149"/>
                </a:lnTo>
                <a:lnTo>
                  <a:pt x="181" y="144"/>
                </a:lnTo>
                <a:lnTo>
                  <a:pt x="181" y="139"/>
                </a:lnTo>
                <a:lnTo>
                  <a:pt x="183" y="134"/>
                </a:lnTo>
                <a:lnTo>
                  <a:pt x="181" y="129"/>
                </a:lnTo>
                <a:lnTo>
                  <a:pt x="181" y="129"/>
                </a:lnTo>
                <a:lnTo>
                  <a:pt x="179" y="121"/>
                </a:lnTo>
                <a:lnTo>
                  <a:pt x="178" y="111"/>
                </a:lnTo>
                <a:lnTo>
                  <a:pt x="178" y="111"/>
                </a:lnTo>
                <a:lnTo>
                  <a:pt x="178" y="101"/>
                </a:lnTo>
                <a:lnTo>
                  <a:pt x="179" y="91"/>
                </a:lnTo>
                <a:lnTo>
                  <a:pt x="179" y="91"/>
                </a:lnTo>
                <a:lnTo>
                  <a:pt x="184" y="79"/>
                </a:lnTo>
                <a:lnTo>
                  <a:pt x="184" y="79"/>
                </a:lnTo>
                <a:lnTo>
                  <a:pt x="184" y="71"/>
                </a:lnTo>
                <a:lnTo>
                  <a:pt x="184" y="71"/>
                </a:lnTo>
                <a:lnTo>
                  <a:pt x="186" y="66"/>
                </a:lnTo>
                <a:lnTo>
                  <a:pt x="188" y="62"/>
                </a:lnTo>
                <a:lnTo>
                  <a:pt x="188" y="62"/>
                </a:lnTo>
                <a:lnTo>
                  <a:pt x="188" y="66"/>
                </a:lnTo>
                <a:lnTo>
                  <a:pt x="188" y="66"/>
                </a:lnTo>
                <a:lnTo>
                  <a:pt x="184" y="56"/>
                </a:lnTo>
                <a:lnTo>
                  <a:pt x="186" y="50"/>
                </a:lnTo>
                <a:lnTo>
                  <a:pt x="188" y="47"/>
                </a:lnTo>
                <a:lnTo>
                  <a:pt x="188" y="47"/>
                </a:lnTo>
                <a:lnTo>
                  <a:pt x="189" y="44"/>
                </a:lnTo>
                <a:lnTo>
                  <a:pt x="191" y="39"/>
                </a:lnTo>
                <a:lnTo>
                  <a:pt x="191" y="39"/>
                </a:lnTo>
                <a:lnTo>
                  <a:pt x="196" y="30"/>
                </a:lnTo>
                <a:lnTo>
                  <a:pt x="196" y="30"/>
                </a:lnTo>
                <a:lnTo>
                  <a:pt x="203" y="22"/>
                </a:lnTo>
                <a:lnTo>
                  <a:pt x="211" y="17"/>
                </a:lnTo>
                <a:lnTo>
                  <a:pt x="211" y="17"/>
                </a:lnTo>
                <a:lnTo>
                  <a:pt x="230" y="10"/>
                </a:lnTo>
                <a:lnTo>
                  <a:pt x="230" y="10"/>
                </a:lnTo>
                <a:lnTo>
                  <a:pt x="240" y="9"/>
                </a:lnTo>
                <a:lnTo>
                  <a:pt x="240" y="9"/>
                </a:lnTo>
                <a:lnTo>
                  <a:pt x="245" y="7"/>
                </a:lnTo>
                <a:lnTo>
                  <a:pt x="250" y="4"/>
                </a:lnTo>
                <a:lnTo>
                  <a:pt x="250" y="4"/>
                </a:lnTo>
                <a:lnTo>
                  <a:pt x="258" y="2"/>
                </a:lnTo>
                <a:lnTo>
                  <a:pt x="258" y="2"/>
                </a:lnTo>
                <a:lnTo>
                  <a:pt x="263" y="2"/>
                </a:lnTo>
                <a:lnTo>
                  <a:pt x="268" y="2"/>
                </a:lnTo>
                <a:lnTo>
                  <a:pt x="268" y="2"/>
                </a:lnTo>
                <a:lnTo>
                  <a:pt x="278" y="2"/>
                </a:lnTo>
                <a:lnTo>
                  <a:pt x="283" y="0"/>
                </a:lnTo>
                <a:lnTo>
                  <a:pt x="288" y="2"/>
                </a:lnTo>
                <a:lnTo>
                  <a:pt x="288" y="2"/>
                </a:lnTo>
                <a:lnTo>
                  <a:pt x="298" y="4"/>
                </a:lnTo>
                <a:lnTo>
                  <a:pt x="307" y="7"/>
                </a:lnTo>
                <a:lnTo>
                  <a:pt x="307" y="7"/>
                </a:lnTo>
                <a:lnTo>
                  <a:pt x="312" y="9"/>
                </a:lnTo>
                <a:lnTo>
                  <a:pt x="317" y="12"/>
                </a:lnTo>
                <a:lnTo>
                  <a:pt x="317" y="12"/>
                </a:lnTo>
                <a:lnTo>
                  <a:pt x="318" y="14"/>
                </a:lnTo>
                <a:lnTo>
                  <a:pt x="320" y="14"/>
                </a:lnTo>
                <a:lnTo>
                  <a:pt x="325" y="15"/>
                </a:lnTo>
                <a:lnTo>
                  <a:pt x="325" y="15"/>
                </a:lnTo>
                <a:lnTo>
                  <a:pt x="332" y="20"/>
                </a:lnTo>
                <a:lnTo>
                  <a:pt x="339" y="27"/>
                </a:lnTo>
                <a:lnTo>
                  <a:pt x="339" y="27"/>
                </a:lnTo>
                <a:lnTo>
                  <a:pt x="344" y="35"/>
                </a:lnTo>
                <a:lnTo>
                  <a:pt x="347" y="45"/>
                </a:lnTo>
                <a:lnTo>
                  <a:pt x="347" y="45"/>
                </a:lnTo>
                <a:lnTo>
                  <a:pt x="349" y="54"/>
                </a:lnTo>
                <a:lnTo>
                  <a:pt x="349" y="54"/>
                </a:lnTo>
                <a:lnTo>
                  <a:pt x="349" y="59"/>
                </a:lnTo>
                <a:lnTo>
                  <a:pt x="350" y="64"/>
                </a:lnTo>
                <a:lnTo>
                  <a:pt x="350" y="64"/>
                </a:lnTo>
                <a:lnTo>
                  <a:pt x="352" y="69"/>
                </a:lnTo>
                <a:lnTo>
                  <a:pt x="354" y="72"/>
                </a:lnTo>
                <a:lnTo>
                  <a:pt x="354" y="72"/>
                </a:lnTo>
                <a:lnTo>
                  <a:pt x="355" y="77"/>
                </a:lnTo>
                <a:lnTo>
                  <a:pt x="355" y="82"/>
                </a:lnTo>
                <a:lnTo>
                  <a:pt x="355" y="82"/>
                </a:lnTo>
                <a:lnTo>
                  <a:pt x="357" y="92"/>
                </a:lnTo>
                <a:lnTo>
                  <a:pt x="355" y="103"/>
                </a:lnTo>
                <a:lnTo>
                  <a:pt x="355" y="103"/>
                </a:lnTo>
                <a:lnTo>
                  <a:pt x="354" y="124"/>
                </a:lnTo>
                <a:lnTo>
                  <a:pt x="354" y="124"/>
                </a:lnTo>
                <a:lnTo>
                  <a:pt x="352" y="133"/>
                </a:lnTo>
                <a:lnTo>
                  <a:pt x="352" y="133"/>
                </a:lnTo>
                <a:lnTo>
                  <a:pt x="350" y="134"/>
                </a:lnTo>
                <a:lnTo>
                  <a:pt x="350" y="138"/>
                </a:lnTo>
                <a:lnTo>
                  <a:pt x="350" y="138"/>
                </a:lnTo>
                <a:lnTo>
                  <a:pt x="350" y="141"/>
                </a:lnTo>
                <a:lnTo>
                  <a:pt x="350" y="141"/>
                </a:lnTo>
                <a:lnTo>
                  <a:pt x="347" y="151"/>
                </a:lnTo>
                <a:lnTo>
                  <a:pt x="345" y="156"/>
                </a:lnTo>
                <a:lnTo>
                  <a:pt x="342" y="161"/>
                </a:lnTo>
                <a:lnTo>
                  <a:pt x="342" y="161"/>
                </a:lnTo>
                <a:lnTo>
                  <a:pt x="340" y="165"/>
                </a:lnTo>
                <a:lnTo>
                  <a:pt x="340" y="170"/>
                </a:lnTo>
                <a:lnTo>
                  <a:pt x="340" y="181"/>
                </a:lnTo>
                <a:lnTo>
                  <a:pt x="340" y="181"/>
                </a:lnTo>
                <a:lnTo>
                  <a:pt x="339" y="191"/>
                </a:lnTo>
                <a:lnTo>
                  <a:pt x="337" y="201"/>
                </a:lnTo>
                <a:lnTo>
                  <a:pt x="334" y="212"/>
                </a:lnTo>
                <a:lnTo>
                  <a:pt x="329" y="220"/>
                </a:lnTo>
                <a:lnTo>
                  <a:pt x="329" y="220"/>
                </a:lnTo>
                <a:lnTo>
                  <a:pt x="322" y="230"/>
                </a:lnTo>
                <a:lnTo>
                  <a:pt x="315" y="238"/>
                </a:lnTo>
                <a:lnTo>
                  <a:pt x="315" y="238"/>
                </a:lnTo>
                <a:lnTo>
                  <a:pt x="315" y="240"/>
                </a:lnTo>
                <a:lnTo>
                  <a:pt x="315" y="243"/>
                </a:lnTo>
                <a:lnTo>
                  <a:pt x="318" y="247"/>
                </a:lnTo>
                <a:lnTo>
                  <a:pt x="318" y="247"/>
                </a:lnTo>
                <a:lnTo>
                  <a:pt x="327" y="253"/>
                </a:lnTo>
                <a:lnTo>
                  <a:pt x="327" y="253"/>
                </a:lnTo>
                <a:lnTo>
                  <a:pt x="330" y="262"/>
                </a:lnTo>
                <a:lnTo>
                  <a:pt x="330" y="262"/>
                </a:lnTo>
                <a:lnTo>
                  <a:pt x="335" y="265"/>
                </a:lnTo>
                <a:lnTo>
                  <a:pt x="342" y="267"/>
                </a:lnTo>
                <a:lnTo>
                  <a:pt x="342" y="267"/>
                </a:lnTo>
                <a:lnTo>
                  <a:pt x="360" y="274"/>
                </a:lnTo>
                <a:lnTo>
                  <a:pt x="360" y="274"/>
                </a:lnTo>
                <a:lnTo>
                  <a:pt x="375" y="279"/>
                </a:lnTo>
                <a:lnTo>
                  <a:pt x="382" y="282"/>
                </a:lnTo>
                <a:lnTo>
                  <a:pt x="389" y="287"/>
                </a:lnTo>
                <a:lnTo>
                  <a:pt x="389" y="287"/>
                </a:lnTo>
                <a:lnTo>
                  <a:pt x="394" y="292"/>
                </a:lnTo>
                <a:lnTo>
                  <a:pt x="399" y="299"/>
                </a:lnTo>
                <a:lnTo>
                  <a:pt x="404" y="314"/>
                </a:lnTo>
                <a:lnTo>
                  <a:pt x="404" y="314"/>
                </a:lnTo>
                <a:lnTo>
                  <a:pt x="406" y="321"/>
                </a:lnTo>
                <a:lnTo>
                  <a:pt x="409" y="329"/>
                </a:lnTo>
                <a:lnTo>
                  <a:pt x="409" y="329"/>
                </a:lnTo>
                <a:lnTo>
                  <a:pt x="412" y="336"/>
                </a:lnTo>
                <a:lnTo>
                  <a:pt x="416" y="342"/>
                </a:lnTo>
                <a:lnTo>
                  <a:pt x="416" y="342"/>
                </a:lnTo>
                <a:lnTo>
                  <a:pt x="421" y="357"/>
                </a:lnTo>
                <a:lnTo>
                  <a:pt x="422" y="374"/>
                </a:lnTo>
                <a:lnTo>
                  <a:pt x="422" y="374"/>
                </a:lnTo>
                <a:lnTo>
                  <a:pt x="421" y="366"/>
                </a:lnTo>
                <a:lnTo>
                  <a:pt x="421" y="366"/>
                </a:lnTo>
                <a:lnTo>
                  <a:pt x="429" y="388"/>
                </a:lnTo>
                <a:lnTo>
                  <a:pt x="429" y="388"/>
                </a:lnTo>
                <a:lnTo>
                  <a:pt x="433" y="398"/>
                </a:lnTo>
                <a:lnTo>
                  <a:pt x="433" y="398"/>
                </a:lnTo>
                <a:lnTo>
                  <a:pt x="434" y="406"/>
                </a:lnTo>
                <a:lnTo>
                  <a:pt x="434" y="406"/>
                </a:lnTo>
                <a:lnTo>
                  <a:pt x="446" y="448"/>
                </a:lnTo>
                <a:lnTo>
                  <a:pt x="446" y="448"/>
                </a:lnTo>
                <a:lnTo>
                  <a:pt x="449" y="470"/>
                </a:lnTo>
                <a:lnTo>
                  <a:pt x="453" y="492"/>
                </a:lnTo>
                <a:lnTo>
                  <a:pt x="453" y="492"/>
                </a:lnTo>
                <a:lnTo>
                  <a:pt x="453" y="502"/>
                </a:lnTo>
                <a:lnTo>
                  <a:pt x="451" y="512"/>
                </a:lnTo>
                <a:lnTo>
                  <a:pt x="451" y="512"/>
                </a:lnTo>
                <a:lnTo>
                  <a:pt x="449" y="517"/>
                </a:lnTo>
                <a:lnTo>
                  <a:pt x="448" y="520"/>
                </a:lnTo>
                <a:lnTo>
                  <a:pt x="448" y="520"/>
                </a:lnTo>
                <a:lnTo>
                  <a:pt x="451" y="530"/>
                </a:lnTo>
                <a:lnTo>
                  <a:pt x="451" y="530"/>
                </a:lnTo>
                <a:lnTo>
                  <a:pt x="458" y="560"/>
                </a:lnTo>
                <a:lnTo>
                  <a:pt x="461" y="591"/>
                </a:lnTo>
                <a:lnTo>
                  <a:pt x="463" y="621"/>
                </a:lnTo>
                <a:lnTo>
                  <a:pt x="464" y="651"/>
                </a:lnTo>
                <a:lnTo>
                  <a:pt x="464" y="651"/>
                </a:lnTo>
                <a:lnTo>
                  <a:pt x="464" y="633"/>
                </a:lnTo>
                <a:lnTo>
                  <a:pt x="464" y="633"/>
                </a:lnTo>
                <a:lnTo>
                  <a:pt x="464" y="668"/>
                </a:lnTo>
                <a:lnTo>
                  <a:pt x="464" y="668"/>
                </a:lnTo>
                <a:lnTo>
                  <a:pt x="466" y="690"/>
                </a:lnTo>
                <a:lnTo>
                  <a:pt x="466" y="690"/>
                </a:lnTo>
                <a:lnTo>
                  <a:pt x="466" y="693"/>
                </a:lnTo>
                <a:lnTo>
                  <a:pt x="468" y="696"/>
                </a:lnTo>
                <a:lnTo>
                  <a:pt x="468" y="696"/>
                </a:lnTo>
                <a:lnTo>
                  <a:pt x="468" y="698"/>
                </a:lnTo>
                <a:lnTo>
                  <a:pt x="466" y="703"/>
                </a:lnTo>
                <a:lnTo>
                  <a:pt x="459" y="713"/>
                </a:lnTo>
                <a:lnTo>
                  <a:pt x="459" y="713"/>
                </a:lnTo>
                <a:lnTo>
                  <a:pt x="454" y="722"/>
                </a:lnTo>
                <a:lnTo>
                  <a:pt x="449" y="730"/>
                </a:lnTo>
                <a:lnTo>
                  <a:pt x="449" y="730"/>
                </a:lnTo>
                <a:lnTo>
                  <a:pt x="436" y="747"/>
                </a:lnTo>
                <a:lnTo>
                  <a:pt x="436" y="747"/>
                </a:lnTo>
                <a:lnTo>
                  <a:pt x="429" y="753"/>
                </a:lnTo>
                <a:lnTo>
                  <a:pt x="429" y="753"/>
                </a:lnTo>
                <a:lnTo>
                  <a:pt x="424" y="757"/>
                </a:lnTo>
                <a:lnTo>
                  <a:pt x="419" y="760"/>
                </a:lnTo>
                <a:lnTo>
                  <a:pt x="419" y="760"/>
                </a:lnTo>
                <a:lnTo>
                  <a:pt x="419" y="765"/>
                </a:lnTo>
                <a:lnTo>
                  <a:pt x="419" y="770"/>
                </a:lnTo>
                <a:lnTo>
                  <a:pt x="419" y="770"/>
                </a:lnTo>
                <a:lnTo>
                  <a:pt x="416" y="780"/>
                </a:lnTo>
                <a:lnTo>
                  <a:pt x="416" y="780"/>
                </a:lnTo>
                <a:lnTo>
                  <a:pt x="414" y="790"/>
                </a:lnTo>
                <a:lnTo>
                  <a:pt x="414" y="800"/>
                </a:lnTo>
                <a:lnTo>
                  <a:pt x="414" y="800"/>
                </a:lnTo>
                <a:lnTo>
                  <a:pt x="414" y="824"/>
                </a:lnTo>
                <a:lnTo>
                  <a:pt x="414" y="846"/>
                </a:lnTo>
                <a:lnTo>
                  <a:pt x="414" y="846"/>
                </a:lnTo>
                <a:lnTo>
                  <a:pt x="411" y="866"/>
                </a:lnTo>
                <a:lnTo>
                  <a:pt x="406" y="886"/>
                </a:lnTo>
                <a:lnTo>
                  <a:pt x="406" y="886"/>
                </a:lnTo>
                <a:lnTo>
                  <a:pt x="399" y="930"/>
                </a:lnTo>
                <a:lnTo>
                  <a:pt x="399" y="930"/>
                </a:lnTo>
                <a:lnTo>
                  <a:pt x="397" y="951"/>
                </a:lnTo>
                <a:lnTo>
                  <a:pt x="394" y="975"/>
                </a:lnTo>
                <a:lnTo>
                  <a:pt x="394" y="975"/>
                </a:lnTo>
                <a:lnTo>
                  <a:pt x="394" y="985"/>
                </a:lnTo>
                <a:lnTo>
                  <a:pt x="394" y="995"/>
                </a:lnTo>
                <a:lnTo>
                  <a:pt x="394" y="995"/>
                </a:lnTo>
                <a:lnTo>
                  <a:pt x="394" y="1000"/>
                </a:lnTo>
                <a:lnTo>
                  <a:pt x="394" y="1003"/>
                </a:lnTo>
                <a:lnTo>
                  <a:pt x="394" y="1003"/>
                </a:lnTo>
                <a:lnTo>
                  <a:pt x="392" y="1018"/>
                </a:lnTo>
                <a:lnTo>
                  <a:pt x="392" y="1018"/>
                </a:lnTo>
                <a:lnTo>
                  <a:pt x="384" y="1057"/>
                </a:lnTo>
                <a:lnTo>
                  <a:pt x="384" y="1057"/>
                </a:lnTo>
                <a:lnTo>
                  <a:pt x="377" y="1104"/>
                </a:lnTo>
                <a:lnTo>
                  <a:pt x="377" y="1104"/>
                </a:lnTo>
                <a:lnTo>
                  <a:pt x="370" y="1146"/>
                </a:lnTo>
                <a:lnTo>
                  <a:pt x="370" y="1146"/>
                </a:lnTo>
                <a:lnTo>
                  <a:pt x="367" y="1168"/>
                </a:lnTo>
                <a:lnTo>
                  <a:pt x="362" y="1190"/>
                </a:lnTo>
                <a:lnTo>
                  <a:pt x="362" y="1190"/>
                </a:lnTo>
                <a:lnTo>
                  <a:pt x="359" y="1195"/>
                </a:lnTo>
                <a:lnTo>
                  <a:pt x="359" y="1195"/>
                </a:lnTo>
                <a:lnTo>
                  <a:pt x="359" y="1196"/>
                </a:lnTo>
                <a:lnTo>
                  <a:pt x="355" y="1201"/>
                </a:lnTo>
                <a:lnTo>
                  <a:pt x="352" y="1215"/>
                </a:lnTo>
                <a:lnTo>
                  <a:pt x="352" y="1215"/>
                </a:lnTo>
                <a:lnTo>
                  <a:pt x="350" y="1218"/>
                </a:lnTo>
                <a:lnTo>
                  <a:pt x="350" y="1220"/>
                </a:lnTo>
                <a:lnTo>
                  <a:pt x="352" y="1221"/>
                </a:lnTo>
                <a:lnTo>
                  <a:pt x="352" y="1221"/>
                </a:lnTo>
                <a:lnTo>
                  <a:pt x="355" y="1223"/>
                </a:lnTo>
                <a:lnTo>
                  <a:pt x="359" y="1228"/>
                </a:lnTo>
                <a:lnTo>
                  <a:pt x="359" y="1228"/>
                </a:lnTo>
                <a:lnTo>
                  <a:pt x="360" y="1231"/>
                </a:lnTo>
                <a:lnTo>
                  <a:pt x="362" y="1237"/>
                </a:lnTo>
                <a:lnTo>
                  <a:pt x="362" y="1237"/>
                </a:lnTo>
                <a:lnTo>
                  <a:pt x="364" y="1242"/>
                </a:lnTo>
                <a:lnTo>
                  <a:pt x="367" y="1243"/>
                </a:lnTo>
                <a:lnTo>
                  <a:pt x="367" y="1243"/>
                </a:lnTo>
                <a:lnTo>
                  <a:pt x="372" y="1247"/>
                </a:lnTo>
                <a:lnTo>
                  <a:pt x="377" y="1250"/>
                </a:lnTo>
                <a:lnTo>
                  <a:pt x="377" y="1250"/>
                </a:lnTo>
                <a:lnTo>
                  <a:pt x="379" y="1252"/>
                </a:lnTo>
                <a:lnTo>
                  <a:pt x="377" y="1255"/>
                </a:lnTo>
                <a:lnTo>
                  <a:pt x="377" y="1257"/>
                </a:lnTo>
                <a:lnTo>
                  <a:pt x="379" y="1258"/>
                </a:lnTo>
                <a:lnTo>
                  <a:pt x="379" y="1258"/>
                </a:lnTo>
                <a:lnTo>
                  <a:pt x="397" y="1270"/>
                </a:lnTo>
                <a:lnTo>
                  <a:pt x="416" y="1283"/>
                </a:lnTo>
                <a:lnTo>
                  <a:pt x="416" y="1283"/>
                </a:lnTo>
                <a:lnTo>
                  <a:pt x="424" y="1290"/>
                </a:lnTo>
                <a:lnTo>
                  <a:pt x="431" y="1299"/>
                </a:lnTo>
                <a:lnTo>
                  <a:pt x="431" y="1299"/>
                </a:lnTo>
                <a:lnTo>
                  <a:pt x="436" y="1307"/>
                </a:lnTo>
                <a:lnTo>
                  <a:pt x="439" y="1317"/>
                </a:lnTo>
                <a:lnTo>
                  <a:pt x="439" y="1317"/>
                </a:lnTo>
                <a:lnTo>
                  <a:pt x="439" y="1322"/>
                </a:lnTo>
                <a:lnTo>
                  <a:pt x="439" y="1327"/>
                </a:lnTo>
                <a:lnTo>
                  <a:pt x="438" y="1332"/>
                </a:lnTo>
                <a:lnTo>
                  <a:pt x="436" y="1335"/>
                </a:lnTo>
                <a:lnTo>
                  <a:pt x="436" y="1335"/>
                </a:lnTo>
                <a:lnTo>
                  <a:pt x="431" y="1339"/>
                </a:lnTo>
                <a:lnTo>
                  <a:pt x="427" y="1342"/>
                </a:lnTo>
                <a:lnTo>
                  <a:pt x="417" y="1347"/>
                </a:lnTo>
                <a:lnTo>
                  <a:pt x="417" y="1347"/>
                </a:lnTo>
                <a:lnTo>
                  <a:pt x="411" y="1347"/>
                </a:lnTo>
                <a:lnTo>
                  <a:pt x="401" y="1347"/>
                </a:lnTo>
                <a:lnTo>
                  <a:pt x="387" y="1346"/>
                </a:lnTo>
                <a:lnTo>
                  <a:pt x="387" y="1346"/>
                </a:lnTo>
                <a:lnTo>
                  <a:pt x="379" y="1339"/>
                </a:lnTo>
                <a:lnTo>
                  <a:pt x="379" y="1339"/>
                </a:lnTo>
                <a:lnTo>
                  <a:pt x="360" y="1329"/>
                </a:lnTo>
                <a:lnTo>
                  <a:pt x="344" y="1315"/>
                </a:lnTo>
                <a:lnTo>
                  <a:pt x="344" y="1315"/>
                </a:lnTo>
                <a:lnTo>
                  <a:pt x="323" y="1302"/>
                </a:lnTo>
                <a:lnTo>
                  <a:pt x="323" y="1302"/>
                </a:lnTo>
                <a:lnTo>
                  <a:pt x="317" y="1294"/>
                </a:lnTo>
                <a:lnTo>
                  <a:pt x="313" y="1290"/>
                </a:lnTo>
                <a:lnTo>
                  <a:pt x="310" y="1287"/>
                </a:lnTo>
                <a:lnTo>
                  <a:pt x="310" y="1287"/>
                </a:lnTo>
                <a:lnTo>
                  <a:pt x="293" y="1277"/>
                </a:lnTo>
                <a:lnTo>
                  <a:pt x="285" y="1270"/>
                </a:lnTo>
                <a:lnTo>
                  <a:pt x="278" y="1262"/>
                </a:lnTo>
                <a:lnTo>
                  <a:pt x="278" y="1262"/>
                </a:lnTo>
                <a:lnTo>
                  <a:pt x="273" y="1253"/>
                </a:lnTo>
                <a:lnTo>
                  <a:pt x="270" y="1243"/>
                </a:lnTo>
                <a:lnTo>
                  <a:pt x="270" y="1243"/>
                </a:lnTo>
                <a:lnTo>
                  <a:pt x="270" y="1238"/>
                </a:lnTo>
                <a:lnTo>
                  <a:pt x="271" y="1233"/>
                </a:lnTo>
                <a:lnTo>
                  <a:pt x="271" y="1228"/>
                </a:lnTo>
                <a:lnTo>
                  <a:pt x="271" y="1223"/>
                </a:lnTo>
                <a:lnTo>
                  <a:pt x="271" y="1223"/>
                </a:lnTo>
                <a:lnTo>
                  <a:pt x="271" y="1218"/>
                </a:lnTo>
                <a:lnTo>
                  <a:pt x="270" y="1215"/>
                </a:lnTo>
                <a:lnTo>
                  <a:pt x="270" y="1215"/>
                </a:lnTo>
                <a:lnTo>
                  <a:pt x="268" y="1211"/>
                </a:lnTo>
                <a:lnTo>
                  <a:pt x="268" y="1211"/>
                </a:lnTo>
                <a:lnTo>
                  <a:pt x="265" y="1206"/>
                </a:lnTo>
                <a:lnTo>
                  <a:pt x="265" y="1206"/>
                </a:lnTo>
                <a:lnTo>
                  <a:pt x="265" y="1201"/>
                </a:lnTo>
                <a:lnTo>
                  <a:pt x="265" y="1196"/>
                </a:lnTo>
                <a:lnTo>
                  <a:pt x="265" y="1196"/>
                </a:lnTo>
                <a:lnTo>
                  <a:pt x="266" y="1186"/>
                </a:lnTo>
                <a:lnTo>
                  <a:pt x="266" y="1186"/>
                </a:lnTo>
                <a:lnTo>
                  <a:pt x="268" y="1143"/>
                </a:lnTo>
                <a:lnTo>
                  <a:pt x="268" y="1143"/>
                </a:lnTo>
                <a:lnTo>
                  <a:pt x="271" y="1094"/>
                </a:lnTo>
                <a:lnTo>
                  <a:pt x="271" y="1094"/>
                </a:lnTo>
                <a:lnTo>
                  <a:pt x="275" y="1072"/>
                </a:lnTo>
                <a:lnTo>
                  <a:pt x="275" y="1072"/>
                </a:lnTo>
                <a:lnTo>
                  <a:pt x="277" y="1064"/>
                </a:lnTo>
                <a:lnTo>
                  <a:pt x="277" y="1059"/>
                </a:lnTo>
                <a:lnTo>
                  <a:pt x="277" y="1054"/>
                </a:lnTo>
                <a:lnTo>
                  <a:pt x="277" y="1054"/>
                </a:lnTo>
                <a:lnTo>
                  <a:pt x="275" y="1042"/>
                </a:lnTo>
                <a:lnTo>
                  <a:pt x="273" y="1032"/>
                </a:lnTo>
                <a:lnTo>
                  <a:pt x="273" y="1032"/>
                </a:lnTo>
                <a:lnTo>
                  <a:pt x="277" y="1022"/>
                </a:lnTo>
                <a:lnTo>
                  <a:pt x="277" y="1022"/>
                </a:lnTo>
                <a:lnTo>
                  <a:pt x="277" y="1022"/>
                </a:lnTo>
                <a:lnTo>
                  <a:pt x="278" y="1020"/>
                </a:lnTo>
                <a:lnTo>
                  <a:pt x="278" y="1020"/>
                </a:lnTo>
                <a:lnTo>
                  <a:pt x="277" y="1012"/>
                </a:lnTo>
                <a:lnTo>
                  <a:pt x="277" y="1012"/>
                </a:lnTo>
                <a:lnTo>
                  <a:pt x="275" y="992"/>
                </a:lnTo>
                <a:lnTo>
                  <a:pt x="275" y="992"/>
                </a:lnTo>
                <a:lnTo>
                  <a:pt x="273" y="982"/>
                </a:lnTo>
                <a:lnTo>
                  <a:pt x="271" y="975"/>
                </a:lnTo>
                <a:lnTo>
                  <a:pt x="270" y="973"/>
                </a:lnTo>
                <a:lnTo>
                  <a:pt x="268" y="971"/>
                </a:lnTo>
                <a:lnTo>
                  <a:pt x="268" y="971"/>
                </a:lnTo>
                <a:lnTo>
                  <a:pt x="266" y="973"/>
                </a:lnTo>
                <a:lnTo>
                  <a:pt x="265" y="976"/>
                </a:lnTo>
                <a:lnTo>
                  <a:pt x="261" y="988"/>
                </a:lnTo>
                <a:lnTo>
                  <a:pt x="256" y="1008"/>
                </a:lnTo>
                <a:lnTo>
                  <a:pt x="256" y="1008"/>
                </a:lnTo>
                <a:lnTo>
                  <a:pt x="246" y="1055"/>
                </a:lnTo>
                <a:lnTo>
                  <a:pt x="246" y="1055"/>
                </a:lnTo>
                <a:lnTo>
                  <a:pt x="241" y="1074"/>
                </a:lnTo>
                <a:lnTo>
                  <a:pt x="241" y="1074"/>
                </a:lnTo>
                <a:lnTo>
                  <a:pt x="240" y="1086"/>
                </a:lnTo>
                <a:lnTo>
                  <a:pt x="240" y="1097"/>
                </a:lnTo>
                <a:lnTo>
                  <a:pt x="240" y="1097"/>
                </a:lnTo>
                <a:lnTo>
                  <a:pt x="240" y="1117"/>
                </a:lnTo>
                <a:lnTo>
                  <a:pt x="236" y="1139"/>
                </a:lnTo>
                <a:lnTo>
                  <a:pt x="236" y="1139"/>
                </a:lnTo>
                <a:lnTo>
                  <a:pt x="235" y="1149"/>
                </a:lnTo>
                <a:lnTo>
                  <a:pt x="231" y="1159"/>
                </a:lnTo>
                <a:lnTo>
                  <a:pt x="231" y="1159"/>
                </a:lnTo>
                <a:lnTo>
                  <a:pt x="228" y="1168"/>
                </a:lnTo>
                <a:lnTo>
                  <a:pt x="226" y="1178"/>
                </a:lnTo>
                <a:lnTo>
                  <a:pt x="226" y="1178"/>
                </a:lnTo>
                <a:lnTo>
                  <a:pt x="228" y="1201"/>
                </a:lnTo>
                <a:lnTo>
                  <a:pt x="228" y="1223"/>
                </a:lnTo>
                <a:lnTo>
                  <a:pt x="228" y="1223"/>
                </a:lnTo>
                <a:lnTo>
                  <a:pt x="228" y="1245"/>
                </a:lnTo>
                <a:lnTo>
                  <a:pt x="228" y="1245"/>
                </a:lnTo>
                <a:lnTo>
                  <a:pt x="230" y="1265"/>
                </a:lnTo>
                <a:lnTo>
                  <a:pt x="230" y="1265"/>
                </a:lnTo>
                <a:lnTo>
                  <a:pt x="230" y="1289"/>
                </a:lnTo>
                <a:lnTo>
                  <a:pt x="230" y="1289"/>
                </a:lnTo>
                <a:lnTo>
                  <a:pt x="228" y="1300"/>
                </a:lnTo>
                <a:lnTo>
                  <a:pt x="226" y="1310"/>
                </a:lnTo>
                <a:lnTo>
                  <a:pt x="226" y="1310"/>
                </a:lnTo>
                <a:lnTo>
                  <a:pt x="221" y="1330"/>
                </a:lnTo>
                <a:lnTo>
                  <a:pt x="218" y="1351"/>
                </a:lnTo>
                <a:lnTo>
                  <a:pt x="218" y="1351"/>
                </a:lnTo>
                <a:lnTo>
                  <a:pt x="214" y="1399"/>
                </a:lnTo>
                <a:lnTo>
                  <a:pt x="214" y="1399"/>
                </a:lnTo>
                <a:lnTo>
                  <a:pt x="214" y="1418"/>
                </a:lnTo>
                <a:lnTo>
                  <a:pt x="214" y="1418"/>
                </a:lnTo>
                <a:lnTo>
                  <a:pt x="211" y="1438"/>
                </a:lnTo>
                <a:lnTo>
                  <a:pt x="211" y="1438"/>
                </a:lnTo>
                <a:lnTo>
                  <a:pt x="208" y="1448"/>
                </a:lnTo>
                <a:lnTo>
                  <a:pt x="204" y="1456"/>
                </a:lnTo>
                <a:lnTo>
                  <a:pt x="196" y="1463"/>
                </a:lnTo>
                <a:lnTo>
                  <a:pt x="193" y="1466"/>
                </a:lnTo>
                <a:lnTo>
                  <a:pt x="188" y="1468"/>
                </a:lnTo>
                <a:lnTo>
                  <a:pt x="188" y="1468"/>
                </a:lnTo>
                <a:lnTo>
                  <a:pt x="178" y="1468"/>
                </a:lnTo>
                <a:lnTo>
                  <a:pt x="167" y="1466"/>
                </a:lnTo>
                <a:lnTo>
                  <a:pt x="159" y="1463"/>
                </a:lnTo>
                <a:lnTo>
                  <a:pt x="152" y="1456"/>
                </a:lnTo>
                <a:lnTo>
                  <a:pt x="152" y="1456"/>
                </a:lnTo>
                <a:lnTo>
                  <a:pt x="146" y="1448"/>
                </a:lnTo>
                <a:lnTo>
                  <a:pt x="142" y="1438"/>
                </a:lnTo>
                <a:lnTo>
                  <a:pt x="139" y="1428"/>
                </a:lnTo>
                <a:lnTo>
                  <a:pt x="136" y="1418"/>
                </a:lnTo>
                <a:lnTo>
                  <a:pt x="136" y="1418"/>
                </a:lnTo>
                <a:lnTo>
                  <a:pt x="134" y="1396"/>
                </a:lnTo>
                <a:lnTo>
                  <a:pt x="134" y="1372"/>
                </a:lnTo>
                <a:lnTo>
                  <a:pt x="134" y="1372"/>
                </a:lnTo>
                <a:lnTo>
                  <a:pt x="134" y="1362"/>
                </a:lnTo>
                <a:lnTo>
                  <a:pt x="134" y="1357"/>
                </a:lnTo>
                <a:lnTo>
                  <a:pt x="132" y="1354"/>
                </a:lnTo>
                <a:lnTo>
                  <a:pt x="132" y="1354"/>
                </a:lnTo>
                <a:lnTo>
                  <a:pt x="129" y="1349"/>
                </a:lnTo>
                <a:lnTo>
                  <a:pt x="127" y="1346"/>
                </a:lnTo>
                <a:lnTo>
                  <a:pt x="126" y="1335"/>
                </a:lnTo>
                <a:lnTo>
                  <a:pt x="126" y="1335"/>
                </a:lnTo>
                <a:lnTo>
                  <a:pt x="126" y="1325"/>
                </a:lnTo>
                <a:lnTo>
                  <a:pt x="127" y="1315"/>
                </a:lnTo>
                <a:lnTo>
                  <a:pt x="127" y="1315"/>
                </a:lnTo>
                <a:lnTo>
                  <a:pt x="127" y="1312"/>
                </a:lnTo>
                <a:lnTo>
                  <a:pt x="127" y="1309"/>
                </a:lnTo>
                <a:lnTo>
                  <a:pt x="127" y="1309"/>
                </a:lnTo>
                <a:lnTo>
                  <a:pt x="126" y="1294"/>
                </a:lnTo>
                <a:lnTo>
                  <a:pt x="126" y="1294"/>
                </a:lnTo>
                <a:lnTo>
                  <a:pt x="126" y="1273"/>
                </a:lnTo>
                <a:lnTo>
                  <a:pt x="126" y="1273"/>
                </a:lnTo>
                <a:lnTo>
                  <a:pt x="126" y="1263"/>
                </a:lnTo>
                <a:lnTo>
                  <a:pt x="126" y="1253"/>
                </a:lnTo>
                <a:lnTo>
                  <a:pt x="126" y="1253"/>
                </a:lnTo>
                <a:lnTo>
                  <a:pt x="124" y="1231"/>
                </a:lnTo>
                <a:lnTo>
                  <a:pt x="124" y="1208"/>
                </a:lnTo>
                <a:lnTo>
                  <a:pt x="124" y="1208"/>
                </a:lnTo>
                <a:lnTo>
                  <a:pt x="124" y="1186"/>
                </a:lnTo>
                <a:lnTo>
                  <a:pt x="126" y="1176"/>
                </a:lnTo>
                <a:lnTo>
                  <a:pt x="127" y="1164"/>
                </a:lnTo>
                <a:lnTo>
                  <a:pt x="127" y="1164"/>
                </a:lnTo>
                <a:lnTo>
                  <a:pt x="129" y="1161"/>
                </a:lnTo>
                <a:lnTo>
                  <a:pt x="131" y="1156"/>
                </a:lnTo>
                <a:lnTo>
                  <a:pt x="131" y="1156"/>
                </a:lnTo>
                <a:lnTo>
                  <a:pt x="131" y="1144"/>
                </a:lnTo>
                <a:lnTo>
                  <a:pt x="131" y="1144"/>
                </a:lnTo>
                <a:lnTo>
                  <a:pt x="131" y="1134"/>
                </a:lnTo>
                <a:lnTo>
                  <a:pt x="132" y="1122"/>
                </a:lnTo>
                <a:lnTo>
                  <a:pt x="132" y="1122"/>
                </a:lnTo>
                <a:lnTo>
                  <a:pt x="132" y="1119"/>
                </a:lnTo>
                <a:lnTo>
                  <a:pt x="134" y="1114"/>
                </a:lnTo>
                <a:lnTo>
                  <a:pt x="134" y="1114"/>
                </a:lnTo>
                <a:lnTo>
                  <a:pt x="137" y="1111"/>
                </a:lnTo>
                <a:lnTo>
                  <a:pt x="137" y="1111"/>
                </a:lnTo>
                <a:lnTo>
                  <a:pt x="137" y="1106"/>
                </a:lnTo>
                <a:lnTo>
                  <a:pt x="137" y="1106"/>
                </a:lnTo>
                <a:lnTo>
                  <a:pt x="137" y="1086"/>
                </a:lnTo>
                <a:lnTo>
                  <a:pt x="137" y="1086"/>
                </a:lnTo>
                <a:lnTo>
                  <a:pt x="136" y="1037"/>
                </a:lnTo>
                <a:lnTo>
                  <a:pt x="136" y="1037"/>
                </a:lnTo>
                <a:lnTo>
                  <a:pt x="136" y="1017"/>
                </a:lnTo>
                <a:lnTo>
                  <a:pt x="136" y="1017"/>
                </a:lnTo>
                <a:lnTo>
                  <a:pt x="136" y="1007"/>
                </a:lnTo>
                <a:lnTo>
                  <a:pt x="137" y="995"/>
                </a:lnTo>
                <a:lnTo>
                  <a:pt x="137" y="995"/>
                </a:lnTo>
                <a:lnTo>
                  <a:pt x="137" y="990"/>
                </a:lnTo>
                <a:lnTo>
                  <a:pt x="137" y="983"/>
                </a:lnTo>
                <a:lnTo>
                  <a:pt x="136" y="971"/>
                </a:lnTo>
                <a:lnTo>
                  <a:pt x="136" y="971"/>
                </a:lnTo>
                <a:lnTo>
                  <a:pt x="132" y="950"/>
                </a:lnTo>
                <a:lnTo>
                  <a:pt x="132" y="950"/>
                </a:lnTo>
                <a:lnTo>
                  <a:pt x="129" y="911"/>
                </a:lnTo>
                <a:lnTo>
                  <a:pt x="129" y="911"/>
                </a:lnTo>
                <a:lnTo>
                  <a:pt x="126" y="864"/>
                </a:lnTo>
                <a:lnTo>
                  <a:pt x="126" y="864"/>
                </a:lnTo>
                <a:lnTo>
                  <a:pt x="126" y="842"/>
                </a:lnTo>
                <a:lnTo>
                  <a:pt x="126" y="842"/>
                </a:lnTo>
                <a:lnTo>
                  <a:pt x="127" y="832"/>
                </a:lnTo>
                <a:lnTo>
                  <a:pt x="127" y="832"/>
                </a:lnTo>
                <a:lnTo>
                  <a:pt x="129" y="827"/>
                </a:lnTo>
                <a:lnTo>
                  <a:pt x="129" y="827"/>
                </a:lnTo>
                <a:lnTo>
                  <a:pt x="131" y="822"/>
                </a:lnTo>
                <a:lnTo>
                  <a:pt x="131" y="822"/>
                </a:lnTo>
                <a:lnTo>
                  <a:pt x="131" y="817"/>
                </a:lnTo>
                <a:lnTo>
                  <a:pt x="129" y="812"/>
                </a:lnTo>
                <a:lnTo>
                  <a:pt x="129" y="812"/>
                </a:lnTo>
                <a:lnTo>
                  <a:pt x="129" y="802"/>
                </a:lnTo>
                <a:lnTo>
                  <a:pt x="129" y="802"/>
                </a:lnTo>
                <a:lnTo>
                  <a:pt x="129" y="790"/>
                </a:lnTo>
                <a:lnTo>
                  <a:pt x="131" y="780"/>
                </a:lnTo>
                <a:lnTo>
                  <a:pt x="131" y="780"/>
                </a:lnTo>
                <a:lnTo>
                  <a:pt x="132" y="775"/>
                </a:lnTo>
                <a:lnTo>
                  <a:pt x="132" y="770"/>
                </a:lnTo>
                <a:lnTo>
                  <a:pt x="132" y="770"/>
                </a:lnTo>
                <a:lnTo>
                  <a:pt x="132" y="765"/>
                </a:lnTo>
                <a:lnTo>
                  <a:pt x="132" y="760"/>
                </a:lnTo>
                <a:lnTo>
                  <a:pt x="132" y="760"/>
                </a:lnTo>
                <a:lnTo>
                  <a:pt x="115" y="742"/>
                </a:lnTo>
                <a:lnTo>
                  <a:pt x="115" y="742"/>
                </a:lnTo>
                <a:lnTo>
                  <a:pt x="87" y="708"/>
                </a:lnTo>
                <a:lnTo>
                  <a:pt x="60" y="673"/>
                </a:lnTo>
                <a:lnTo>
                  <a:pt x="60" y="673"/>
                </a:lnTo>
                <a:lnTo>
                  <a:pt x="48" y="658"/>
                </a:lnTo>
                <a:lnTo>
                  <a:pt x="40" y="644"/>
                </a:lnTo>
                <a:lnTo>
                  <a:pt x="40" y="644"/>
                </a:lnTo>
                <a:lnTo>
                  <a:pt x="28" y="628"/>
                </a:lnTo>
                <a:lnTo>
                  <a:pt x="23" y="617"/>
                </a:lnTo>
                <a:lnTo>
                  <a:pt x="21" y="609"/>
                </a:lnTo>
                <a:lnTo>
                  <a:pt x="21" y="609"/>
                </a:lnTo>
                <a:lnTo>
                  <a:pt x="18" y="606"/>
                </a:lnTo>
                <a:lnTo>
                  <a:pt x="15" y="602"/>
                </a:lnTo>
                <a:lnTo>
                  <a:pt x="15" y="602"/>
                </a:lnTo>
                <a:lnTo>
                  <a:pt x="10" y="596"/>
                </a:lnTo>
                <a:lnTo>
                  <a:pt x="10" y="596"/>
                </a:lnTo>
                <a:lnTo>
                  <a:pt x="6" y="587"/>
                </a:lnTo>
                <a:lnTo>
                  <a:pt x="5" y="577"/>
                </a:lnTo>
                <a:lnTo>
                  <a:pt x="5" y="577"/>
                </a:lnTo>
                <a:lnTo>
                  <a:pt x="5" y="574"/>
                </a:lnTo>
                <a:lnTo>
                  <a:pt x="6" y="569"/>
                </a:lnTo>
                <a:lnTo>
                  <a:pt x="6" y="569"/>
                </a:lnTo>
                <a:lnTo>
                  <a:pt x="6" y="564"/>
                </a:lnTo>
                <a:lnTo>
                  <a:pt x="6" y="560"/>
                </a:lnTo>
                <a:lnTo>
                  <a:pt x="6" y="560"/>
                </a:lnTo>
                <a:lnTo>
                  <a:pt x="5" y="547"/>
                </a:lnTo>
                <a:lnTo>
                  <a:pt x="5" y="547"/>
                </a:lnTo>
                <a:lnTo>
                  <a:pt x="5" y="544"/>
                </a:lnTo>
                <a:lnTo>
                  <a:pt x="0" y="542"/>
                </a:lnTo>
                <a:lnTo>
                  <a:pt x="0" y="542"/>
                </a:lnTo>
                <a:lnTo>
                  <a:pt x="8" y="520"/>
                </a:lnTo>
                <a:lnTo>
                  <a:pt x="8" y="520"/>
                </a:lnTo>
                <a:lnTo>
                  <a:pt x="8" y="517"/>
                </a:lnTo>
                <a:lnTo>
                  <a:pt x="6" y="517"/>
                </a:lnTo>
                <a:lnTo>
                  <a:pt x="3" y="513"/>
                </a:lnTo>
                <a:lnTo>
                  <a:pt x="3" y="513"/>
                </a:lnTo>
                <a:lnTo>
                  <a:pt x="0" y="510"/>
                </a:lnTo>
                <a:lnTo>
                  <a:pt x="1" y="507"/>
                </a:lnTo>
                <a:lnTo>
                  <a:pt x="1" y="507"/>
                </a:lnTo>
                <a:lnTo>
                  <a:pt x="11" y="463"/>
                </a:lnTo>
                <a:lnTo>
                  <a:pt x="11" y="463"/>
                </a:lnTo>
                <a:lnTo>
                  <a:pt x="21" y="420"/>
                </a:lnTo>
                <a:lnTo>
                  <a:pt x="33" y="378"/>
                </a:lnTo>
                <a:lnTo>
                  <a:pt x="33" y="378"/>
                </a:lnTo>
                <a:lnTo>
                  <a:pt x="42" y="357"/>
                </a:lnTo>
                <a:lnTo>
                  <a:pt x="50" y="336"/>
                </a:lnTo>
                <a:lnTo>
                  <a:pt x="60" y="317"/>
                </a:lnTo>
                <a:lnTo>
                  <a:pt x="73" y="299"/>
                </a:lnTo>
                <a:lnTo>
                  <a:pt x="73" y="299"/>
                </a:lnTo>
                <a:lnTo>
                  <a:pt x="80" y="290"/>
                </a:lnTo>
                <a:lnTo>
                  <a:pt x="90" y="285"/>
                </a:lnTo>
                <a:lnTo>
                  <a:pt x="110" y="275"/>
                </a:lnTo>
                <a:lnTo>
                  <a:pt x="110" y="275"/>
                </a:lnTo>
                <a:lnTo>
                  <a:pt x="149" y="257"/>
                </a:lnTo>
                <a:lnTo>
                  <a:pt x="149" y="257"/>
                </a:lnTo>
                <a:lnTo>
                  <a:pt x="164" y="250"/>
                </a:lnTo>
                <a:lnTo>
                  <a:pt x="164" y="250"/>
                </a:lnTo>
                <a:lnTo>
                  <a:pt x="181" y="245"/>
                </a:lnTo>
                <a:lnTo>
                  <a:pt x="181" y="245"/>
                </a:lnTo>
                <a:lnTo>
                  <a:pt x="178" y="245"/>
                </a:lnTo>
                <a:lnTo>
                  <a:pt x="178" y="245"/>
                </a:lnTo>
                <a:lnTo>
                  <a:pt x="179" y="235"/>
                </a:lnTo>
                <a:lnTo>
                  <a:pt x="179" y="232"/>
                </a:lnTo>
                <a:lnTo>
                  <a:pt x="181" y="227"/>
                </a:lnTo>
                <a:lnTo>
                  <a:pt x="181" y="227"/>
                </a:lnTo>
                <a:lnTo>
                  <a:pt x="184" y="223"/>
                </a:lnTo>
                <a:lnTo>
                  <a:pt x="188" y="222"/>
                </a:lnTo>
                <a:lnTo>
                  <a:pt x="191" y="220"/>
                </a:lnTo>
                <a:lnTo>
                  <a:pt x="194" y="222"/>
                </a:lnTo>
                <a:close/>
                <a:moveTo>
                  <a:pt x="115" y="524"/>
                </a:moveTo>
                <a:lnTo>
                  <a:pt x="115" y="524"/>
                </a:lnTo>
                <a:lnTo>
                  <a:pt x="105" y="534"/>
                </a:lnTo>
                <a:lnTo>
                  <a:pt x="97" y="544"/>
                </a:lnTo>
                <a:lnTo>
                  <a:pt x="97" y="544"/>
                </a:lnTo>
                <a:lnTo>
                  <a:pt x="90" y="559"/>
                </a:lnTo>
                <a:lnTo>
                  <a:pt x="90" y="559"/>
                </a:lnTo>
                <a:lnTo>
                  <a:pt x="90" y="560"/>
                </a:lnTo>
                <a:lnTo>
                  <a:pt x="90" y="564"/>
                </a:lnTo>
                <a:lnTo>
                  <a:pt x="94" y="569"/>
                </a:lnTo>
                <a:lnTo>
                  <a:pt x="94" y="569"/>
                </a:lnTo>
                <a:lnTo>
                  <a:pt x="109" y="597"/>
                </a:lnTo>
                <a:lnTo>
                  <a:pt x="117" y="611"/>
                </a:lnTo>
                <a:lnTo>
                  <a:pt x="122" y="626"/>
                </a:lnTo>
                <a:lnTo>
                  <a:pt x="122" y="626"/>
                </a:lnTo>
                <a:lnTo>
                  <a:pt x="119" y="601"/>
                </a:lnTo>
                <a:lnTo>
                  <a:pt x="115" y="576"/>
                </a:lnTo>
                <a:lnTo>
                  <a:pt x="115" y="576"/>
                </a:lnTo>
                <a:lnTo>
                  <a:pt x="114" y="547"/>
                </a:lnTo>
                <a:lnTo>
                  <a:pt x="114" y="547"/>
                </a:lnTo>
                <a:lnTo>
                  <a:pt x="114" y="535"/>
                </a:lnTo>
                <a:lnTo>
                  <a:pt x="114" y="529"/>
                </a:lnTo>
                <a:lnTo>
                  <a:pt x="115" y="524"/>
                </a:lnTo>
                <a:close/>
                <a:moveTo>
                  <a:pt x="401" y="609"/>
                </a:moveTo>
                <a:lnTo>
                  <a:pt x="401" y="609"/>
                </a:lnTo>
                <a:lnTo>
                  <a:pt x="399" y="631"/>
                </a:lnTo>
                <a:lnTo>
                  <a:pt x="399" y="653"/>
                </a:lnTo>
                <a:lnTo>
                  <a:pt x="399" y="653"/>
                </a:lnTo>
                <a:lnTo>
                  <a:pt x="401" y="675"/>
                </a:lnTo>
                <a:lnTo>
                  <a:pt x="401" y="685"/>
                </a:lnTo>
                <a:lnTo>
                  <a:pt x="404" y="695"/>
                </a:lnTo>
                <a:lnTo>
                  <a:pt x="404" y="695"/>
                </a:lnTo>
                <a:lnTo>
                  <a:pt x="411" y="691"/>
                </a:lnTo>
                <a:lnTo>
                  <a:pt x="414" y="691"/>
                </a:lnTo>
                <a:lnTo>
                  <a:pt x="417" y="691"/>
                </a:lnTo>
                <a:lnTo>
                  <a:pt x="417" y="691"/>
                </a:lnTo>
                <a:lnTo>
                  <a:pt x="416" y="686"/>
                </a:lnTo>
                <a:lnTo>
                  <a:pt x="416" y="683"/>
                </a:lnTo>
                <a:lnTo>
                  <a:pt x="416" y="683"/>
                </a:lnTo>
                <a:lnTo>
                  <a:pt x="419" y="680"/>
                </a:lnTo>
                <a:lnTo>
                  <a:pt x="419" y="678"/>
                </a:lnTo>
                <a:lnTo>
                  <a:pt x="419" y="676"/>
                </a:lnTo>
                <a:lnTo>
                  <a:pt x="419" y="676"/>
                </a:lnTo>
                <a:lnTo>
                  <a:pt x="412" y="653"/>
                </a:lnTo>
                <a:lnTo>
                  <a:pt x="412" y="653"/>
                </a:lnTo>
                <a:lnTo>
                  <a:pt x="407" y="629"/>
                </a:lnTo>
                <a:lnTo>
                  <a:pt x="407" y="629"/>
                </a:lnTo>
                <a:lnTo>
                  <a:pt x="406" y="617"/>
                </a:lnTo>
                <a:lnTo>
                  <a:pt x="406" y="617"/>
                </a:lnTo>
                <a:lnTo>
                  <a:pt x="404" y="612"/>
                </a:lnTo>
                <a:lnTo>
                  <a:pt x="404" y="609"/>
                </a:lnTo>
                <a:lnTo>
                  <a:pt x="401" y="609"/>
                </a:lnTo>
                <a:close/>
              </a:path>
            </a:pathLst>
          </a:custGeom>
          <a:gradFill>
            <a:gsLst>
              <a:gs pos="0">
                <a:srgbClr val="6097E6"/>
              </a:gs>
              <a:gs pos="100000">
                <a:srgbClr val="0375B1"/>
              </a:gs>
            </a:gsLst>
            <a:lin ang="17640000" scaled="0"/>
          </a:gradFill>
          <a:ln w="9525">
            <a:noFill/>
          </a:ln>
        </p:spPr>
        <p:txBody>
          <a:bodyPr/>
          <a:p>
            <a:endParaRPr lang="en-US" altLang="x-none" baseline="-25000" dirty="0">
              <a:ea typeface="MS PGothic" panose="020B0600070205080204" pitchFamily="7" charset="-128"/>
            </a:endParaRPr>
          </a:p>
        </p:txBody>
      </p:sp>
      <p:sp>
        <p:nvSpPr>
          <p:cNvPr id="3096" name="Freeform 62"/>
          <p:cNvSpPr>
            <a:spLocks noEditPoints="1"/>
          </p:cNvSpPr>
          <p:nvPr/>
        </p:nvSpPr>
        <p:spPr>
          <a:xfrm>
            <a:off x="8673465" y="962025"/>
            <a:ext cx="868680" cy="2568575"/>
          </a:xfrm>
          <a:custGeom>
            <a:avLst/>
            <a:gdLst>
              <a:gd name="txL" fmla="*/ 0 w 486"/>
              <a:gd name="txT" fmla="*/ 0 h 1436"/>
              <a:gd name="txR" fmla="*/ 486 w 486"/>
              <a:gd name="txB" fmla="*/ 1436 h 1436"/>
            </a:gdLst>
            <a:ahLst/>
            <a:cxnLst>
              <a:cxn ang="0">
                <a:pos x="260" y="4"/>
              </a:cxn>
              <a:cxn ang="0">
                <a:pos x="322" y="52"/>
              </a:cxn>
              <a:cxn ang="0">
                <a:pos x="320" y="148"/>
              </a:cxn>
              <a:cxn ang="0">
                <a:pos x="328" y="168"/>
              </a:cxn>
              <a:cxn ang="0">
                <a:pos x="384" y="238"/>
              </a:cxn>
              <a:cxn ang="0">
                <a:pos x="401" y="311"/>
              </a:cxn>
              <a:cxn ang="0">
                <a:pos x="365" y="423"/>
              </a:cxn>
              <a:cxn ang="0">
                <a:pos x="349" y="534"/>
              </a:cxn>
              <a:cxn ang="0">
                <a:pos x="389" y="629"/>
              </a:cxn>
              <a:cxn ang="0">
                <a:pos x="426" y="804"/>
              </a:cxn>
              <a:cxn ang="0">
                <a:pos x="454" y="1045"/>
              </a:cxn>
              <a:cxn ang="0">
                <a:pos x="439" y="1079"/>
              </a:cxn>
              <a:cxn ang="0">
                <a:pos x="421" y="1112"/>
              </a:cxn>
              <a:cxn ang="0">
                <a:pos x="399" y="1334"/>
              </a:cxn>
              <a:cxn ang="0">
                <a:pos x="411" y="1371"/>
              </a:cxn>
              <a:cxn ang="0">
                <a:pos x="391" y="1413"/>
              </a:cxn>
              <a:cxn ang="0">
                <a:pos x="320" y="1391"/>
              </a:cxn>
              <a:cxn ang="0">
                <a:pos x="250" y="1354"/>
              </a:cxn>
              <a:cxn ang="0">
                <a:pos x="271" y="1322"/>
              </a:cxn>
              <a:cxn ang="0">
                <a:pos x="332" y="1320"/>
              </a:cxn>
              <a:cxn ang="0">
                <a:pos x="347" y="1213"/>
              </a:cxn>
              <a:cxn ang="0">
                <a:pos x="315" y="1102"/>
              </a:cxn>
              <a:cxn ang="0">
                <a:pos x="280" y="1101"/>
              </a:cxn>
              <a:cxn ang="0">
                <a:pos x="280" y="1131"/>
              </a:cxn>
              <a:cxn ang="0">
                <a:pos x="250" y="1136"/>
              </a:cxn>
              <a:cxn ang="0">
                <a:pos x="221" y="1215"/>
              </a:cxn>
              <a:cxn ang="0">
                <a:pos x="193" y="1369"/>
              </a:cxn>
              <a:cxn ang="0">
                <a:pos x="199" y="1431"/>
              </a:cxn>
              <a:cxn ang="0">
                <a:pos x="144" y="1434"/>
              </a:cxn>
              <a:cxn ang="0">
                <a:pos x="82" y="1428"/>
              </a:cxn>
              <a:cxn ang="0">
                <a:pos x="1" y="1393"/>
              </a:cxn>
              <a:cxn ang="0">
                <a:pos x="36" y="1362"/>
              </a:cxn>
              <a:cxn ang="0">
                <a:pos x="124" y="1341"/>
              </a:cxn>
              <a:cxn ang="0">
                <a:pos x="142" y="1297"/>
              </a:cxn>
              <a:cxn ang="0">
                <a:pos x="141" y="1211"/>
              </a:cxn>
              <a:cxn ang="0">
                <a:pos x="115" y="1117"/>
              </a:cxn>
              <a:cxn ang="0">
                <a:pos x="63" y="1116"/>
              </a:cxn>
              <a:cxn ang="0">
                <a:pos x="80" y="983"/>
              </a:cxn>
              <a:cxn ang="0">
                <a:pos x="120" y="777"/>
              </a:cxn>
              <a:cxn ang="0">
                <a:pos x="132" y="671"/>
              </a:cxn>
              <a:cxn ang="0">
                <a:pos x="99" y="676"/>
              </a:cxn>
              <a:cxn ang="0">
                <a:pos x="73" y="636"/>
              </a:cxn>
              <a:cxn ang="0">
                <a:pos x="105" y="582"/>
              </a:cxn>
              <a:cxn ang="0">
                <a:pos x="115" y="477"/>
              </a:cxn>
              <a:cxn ang="0">
                <a:pos x="120" y="404"/>
              </a:cxn>
              <a:cxn ang="0">
                <a:pos x="134" y="337"/>
              </a:cxn>
              <a:cxn ang="0">
                <a:pos x="171" y="292"/>
              </a:cxn>
              <a:cxn ang="0">
                <a:pos x="189" y="247"/>
              </a:cxn>
              <a:cxn ang="0">
                <a:pos x="219" y="215"/>
              </a:cxn>
              <a:cxn ang="0">
                <a:pos x="166" y="208"/>
              </a:cxn>
              <a:cxn ang="0">
                <a:pos x="151" y="188"/>
              </a:cxn>
              <a:cxn ang="0">
                <a:pos x="146" y="175"/>
              </a:cxn>
              <a:cxn ang="0">
                <a:pos x="134" y="148"/>
              </a:cxn>
              <a:cxn ang="0">
                <a:pos x="146" y="124"/>
              </a:cxn>
              <a:cxn ang="0">
                <a:pos x="144" y="81"/>
              </a:cxn>
              <a:cxn ang="0">
                <a:pos x="174" y="27"/>
              </a:cxn>
              <a:cxn ang="0">
                <a:pos x="310" y="181"/>
              </a:cxn>
            </a:cxnLst>
            <a:rect l="txL" t="txT" r="txR" b="txB"/>
            <a:pathLst>
              <a:path w="486" h="1436">
                <a:moveTo>
                  <a:pt x="198" y="9"/>
                </a:moveTo>
                <a:lnTo>
                  <a:pt x="198" y="9"/>
                </a:lnTo>
                <a:lnTo>
                  <a:pt x="208" y="4"/>
                </a:lnTo>
                <a:lnTo>
                  <a:pt x="216" y="2"/>
                </a:lnTo>
                <a:lnTo>
                  <a:pt x="226" y="0"/>
                </a:lnTo>
                <a:lnTo>
                  <a:pt x="236" y="2"/>
                </a:lnTo>
                <a:lnTo>
                  <a:pt x="236" y="2"/>
                </a:lnTo>
                <a:lnTo>
                  <a:pt x="260" y="4"/>
                </a:lnTo>
                <a:lnTo>
                  <a:pt x="260" y="4"/>
                </a:lnTo>
                <a:lnTo>
                  <a:pt x="270" y="5"/>
                </a:lnTo>
                <a:lnTo>
                  <a:pt x="280" y="9"/>
                </a:lnTo>
                <a:lnTo>
                  <a:pt x="280" y="9"/>
                </a:lnTo>
                <a:lnTo>
                  <a:pt x="298" y="19"/>
                </a:lnTo>
                <a:lnTo>
                  <a:pt x="307" y="25"/>
                </a:lnTo>
                <a:lnTo>
                  <a:pt x="313" y="34"/>
                </a:lnTo>
                <a:lnTo>
                  <a:pt x="313" y="34"/>
                </a:lnTo>
                <a:lnTo>
                  <a:pt x="318" y="42"/>
                </a:lnTo>
                <a:lnTo>
                  <a:pt x="322" y="52"/>
                </a:lnTo>
                <a:lnTo>
                  <a:pt x="325" y="61"/>
                </a:lnTo>
                <a:lnTo>
                  <a:pt x="327" y="71"/>
                </a:lnTo>
                <a:lnTo>
                  <a:pt x="327" y="71"/>
                </a:lnTo>
                <a:lnTo>
                  <a:pt x="328" y="94"/>
                </a:lnTo>
                <a:lnTo>
                  <a:pt x="327" y="116"/>
                </a:lnTo>
                <a:lnTo>
                  <a:pt x="327" y="116"/>
                </a:lnTo>
                <a:lnTo>
                  <a:pt x="323" y="136"/>
                </a:lnTo>
                <a:lnTo>
                  <a:pt x="323" y="136"/>
                </a:lnTo>
                <a:lnTo>
                  <a:pt x="320" y="148"/>
                </a:lnTo>
                <a:lnTo>
                  <a:pt x="320" y="148"/>
                </a:lnTo>
                <a:lnTo>
                  <a:pt x="318" y="151"/>
                </a:lnTo>
                <a:lnTo>
                  <a:pt x="318" y="151"/>
                </a:lnTo>
                <a:lnTo>
                  <a:pt x="318" y="153"/>
                </a:lnTo>
                <a:lnTo>
                  <a:pt x="322" y="155"/>
                </a:lnTo>
                <a:lnTo>
                  <a:pt x="322" y="155"/>
                </a:lnTo>
                <a:lnTo>
                  <a:pt x="323" y="158"/>
                </a:lnTo>
                <a:lnTo>
                  <a:pt x="327" y="163"/>
                </a:lnTo>
                <a:lnTo>
                  <a:pt x="328" y="168"/>
                </a:lnTo>
                <a:lnTo>
                  <a:pt x="332" y="171"/>
                </a:lnTo>
                <a:lnTo>
                  <a:pt x="332" y="171"/>
                </a:lnTo>
                <a:lnTo>
                  <a:pt x="338" y="178"/>
                </a:lnTo>
                <a:lnTo>
                  <a:pt x="345" y="186"/>
                </a:lnTo>
                <a:lnTo>
                  <a:pt x="345" y="186"/>
                </a:lnTo>
                <a:lnTo>
                  <a:pt x="374" y="223"/>
                </a:lnTo>
                <a:lnTo>
                  <a:pt x="374" y="223"/>
                </a:lnTo>
                <a:lnTo>
                  <a:pt x="384" y="238"/>
                </a:lnTo>
                <a:lnTo>
                  <a:pt x="384" y="238"/>
                </a:lnTo>
                <a:lnTo>
                  <a:pt x="391" y="248"/>
                </a:lnTo>
                <a:lnTo>
                  <a:pt x="396" y="259"/>
                </a:lnTo>
                <a:lnTo>
                  <a:pt x="396" y="259"/>
                </a:lnTo>
                <a:lnTo>
                  <a:pt x="399" y="269"/>
                </a:lnTo>
                <a:lnTo>
                  <a:pt x="401" y="279"/>
                </a:lnTo>
                <a:lnTo>
                  <a:pt x="402" y="289"/>
                </a:lnTo>
                <a:lnTo>
                  <a:pt x="402" y="300"/>
                </a:lnTo>
                <a:lnTo>
                  <a:pt x="402" y="300"/>
                </a:lnTo>
                <a:lnTo>
                  <a:pt x="401" y="311"/>
                </a:lnTo>
                <a:lnTo>
                  <a:pt x="399" y="321"/>
                </a:lnTo>
                <a:lnTo>
                  <a:pt x="399" y="321"/>
                </a:lnTo>
                <a:lnTo>
                  <a:pt x="396" y="342"/>
                </a:lnTo>
                <a:lnTo>
                  <a:pt x="396" y="342"/>
                </a:lnTo>
                <a:lnTo>
                  <a:pt x="391" y="363"/>
                </a:lnTo>
                <a:lnTo>
                  <a:pt x="384" y="383"/>
                </a:lnTo>
                <a:lnTo>
                  <a:pt x="384" y="383"/>
                </a:lnTo>
                <a:lnTo>
                  <a:pt x="375" y="403"/>
                </a:lnTo>
                <a:lnTo>
                  <a:pt x="365" y="423"/>
                </a:lnTo>
                <a:lnTo>
                  <a:pt x="365" y="423"/>
                </a:lnTo>
                <a:lnTo>
                  <a:pt x="362" y="433"/>
                </a:lnTo>
                <a:lnTo>
                  <a:pt x="359" y="445"/>
                </a:lnTo>
                <a:lnTo>
                  <a:pt x="355" y="467"/>
                </a:lnTo>
                <a:lnTo>
                  <a:pt x="355" y="467"/>
                </a:lnTo>
                <a:lnTo>
                  <a:pt x="350" y="512"/>
                </a:lnTo>
                <a:lnTo>
                  <a:pt x="350" y="512"/>
                </a:lnTo>
                <a:lnTo>
                  <a:pt x="349" y="534"/>
                </a:lnTo>
                <a:lnTo>
                  <a:pt x="349" y="534"/>
                </a:lnTo>
                <a:lnTo>
                  <a:pt x="347" y="544"/>
                </a:lnTo>
                <a:lnTo>
                  <a:pt x="347" y="549"/>
                </a:lnTo>
                <a:lnTo>
                  <a:pt x="347" y="552"/>
                </a:lnTo>
                <a:lnTo>
                  <a:pt x="347" y="552"/>
                </a:lnTo>
                <a:lnTo>
                  <a:pt x="355" y="560"/>
                </a:lnTo>
                <a:lnTo>
                  <a:pt x="360" y="571"/>
                </a:lnTo>
                <a:lnTo>
                  <a:pt x="372" y="589"/>
                </a:lnTo>
                <a:lnTo>
                  <a:pt x="380" y="609"/>
                </a:lnTo>
                <a:lnTo>
                  <a:pt x="389" y="629"/>
                </a:lnTo>
                <a:lnTo>
                  <a:pt x="389" y="629"/>
                </a:lnTo>
                <a:lnTo>
                  <a:pt x="396" y="649"/>
                </a:lnTo>
                <a:lnTo>
                  <a:pt x="402" y="671"/>
                </a:lnTo>
                <a:lnTo>
                  <a:pt x="402" y="671"/>
                </a:lnTo>
                <a:lnTo>
                  <a:pt x="406" y="686"/>
                </a:lnTo>
                <a:lnTo>
                  <a:pt x="409" y="703"/>
                </a:lnTo>
                <a:lnTo>
                  <a:pt x="409" y="703"/>
                </a:lnTo>
                <a:lnTo>
                  <a:pt x="426" y="804"/>
                </a:lnTo>
                <a:lnTo>
                  <a:pt x="426" y="804"/>
                </a:lnTo>
                <a:lnTo>
                  <a:pt x="431" y="822"/>
                </a:lnTo>
                <a:lnTo>
                  <a:pt x="431" y="822"/>
                </a:lnTo>
                <a:lnTo>
                  <a:pt x="443" y="871"/>
                </a:lnTo>
                <a:lnTo>
                  <a:pt x="443" y="871"/>
                </a:lnTo>
                <a:lnTo>
                  <a:pt x="486" y="1040"/>
                </a:lnTo>
                <a:lnTo>
                  <a:pt x="486" y="1040"/>
                </a:lnTo>
                <a:lnTo>
                  <a:pt x="464" y="1045"/>
                </a:lnTo>
                <a:lnTo>
                  <a:pt x="464" y="1045"/>
                </a:lnTo>
                <a:lnTo>
                  <a:pt x="454" y="1045"/>
                </a:lnTo>
                <a:lnTo>
                  <a:pt x="454" y="1045"/>
                </a:lnTo>
                <a:lnTo>
                  <a:pt x="444" y="1047"/>
                </a:lnTo>
                <a:lnTo>
                  <a:pt x="444" y="1047"/>
                </a:lnTo>
                <a:lnTo>
                  <a:pt x="434" y="1050"/>
                </a:lnTo>
                <a:lnTo>
                  <a:pt x="434" y="1050"/>
                </a:lnTo>
                <a:lnTo>
                  <a:pt x="431" y="1052"/>
                </a:lnTo>
                <a:lnTo>
                  <a:pt x="431" y="1054"/>
                </a:lnTo>
                <a:lnTo>
                  <a:pt x="431" y="1054"/>
                </a:lnTo>
                <a:lnTo>
                  <a:pt x="439" y="1079"/>
                </a:lnTo>
                <a:lnTo>
                  <a:pt x="439" y="1079"/>
                </a:lnTo>
                <a:lnTo>
                  <a:pt x="429" y="1084"/>
                </a:lnTo>
                <a:lnTo>
                  <a:pt x="429" y="1084"/>
                </a:lnTo>
                <a:lnTo>
                  <a:pt x="426" y="1086"/>
                </a:lnTo>
                <a:lnTo>
                  <a:pt x="422" y="1087"/>
                </a:lnTo>
                <a:lnTo>
                  <a:pt x="422" y="1089"/>
                </a:lnTo>
                <a:lnTo>
                  <a:pt x="422" y="1089"/>
                </a:lnTo>
                <a:lnTo>
                  <a:pt x="421" y="1112"/>
                </a:lnTo>
                <a:lnTo>
                  <a:pt x="421" y="1112"/>
                </a:lnTo>
                <a:lnTo>
                  <a:pt x="414" y="1156"/>
                </a:lnTo>
                <a:lnTo>
                  <a:pt x="414" y="1156"/>
                </a:lnTo>
                <a:lnTo>
                  <a:pt x="406" y="1200"/>
                </a:lnTo>
                <a:lnTo>
                  <a:pt x="402" y="1221"/>
                </a:lnTo>
                <a:lnTo>
                  <a:pt x="399" y="1243"/>
                </a:lnTo>
                <a:lnTo>
                  <a:pt x="399" y="1243"/>
                </a:lnTo>
                <a:lnTo>
                  <a:pt x="397" y="1267"/>
                </a:lnTo>
                <a:lnTo>
                  <a:pt x="397" y="1289"/>
                </a:lnTo>
                <a:lnTo>
                  <a:pt x="399" y="1334"/>
                </a:lnTo>
                <a:lnTo>
                  <a:pt x="399" y="1334"/>
                </a:lnTo>
                <a:lnTo>
                  <a:pt x="397" y="1342"/>
                </a:lnTo>
                <a:lnTo>
                  <a:pt x="399" y="1347"/>
                </a:lnTo>
                <a:lnTo>
                  <a:pt x="399" y="1351"/>
                </a:lnTo>
                <a:lnTo>
                  <a:pt x="399" y="1351"/>
                </a:lnTo>
                <a:lnTo>
                  <a:pt x="407" y="1361"/>
                </a:lnTo>
                <a:lnTo>
                  <a:pt x="407" y="1361"/>
                </a:lnTo>
                <a:lnTo>
                  <a:pt x="409" y="1366"/>
                </a:lnTo>
                <a:lnTo>
                  <a:pt x="411" y="1371"/>
                </a:lnTo>
                <a:lnTo>
                  <a:pt x="411" y="1371"/>
                </a:lnTo>
                <a:lnTo>
                  <a:pt x="411" y="1381"/>
                </a:lnTo>
                <a:lnTo>
                  <a:pt x="409" y="1391"/>
                </a:lnTo>
                <a:lnTo>
                  <a:pt x="409" y="1391"/>
                </a:lnTo>
                <a:lnTo>
                  <a:pt x="407" y="1401"/>
                </a:lnTo>
                <a:lnTo>
                  <a:pt x="404" y="1406"/>
                </a:lnTo>
                <a:lnTo>
                  <a:pt x="401" y="1409"/>
                </a:lnTo>
                <a:lnTo>
                  <a:pt x="401" y="1409"/>
                </a:lnTo>
                <a:lnTo>
                  <a:pt x="391" y="1413"/>
                </a:lnTo>
                <a:lnTo>
                  <a:pt x="379" y="1411"/>
                </a:lnTo>
                <a:lnTo>
                  <a:pt x="369" y="1409"/>
                </a:lnTo>
                <a:lnTo>
                  <a:pt x="359" y="1406"/>
                </a:lnTo>
                <a:lnTo>
                  <a:pt x="359" y="1406"/>
                </a:lnTo>
                <a:lnTo>
                  <a:pt x="350" y="1401"/>
                </a:lnTo>
                <a:lnTo>
                  <a:pt x="342" y="1398"/>
                </a:lnTo>
                <a:lnTo>
                  <a:pt x="342" y="1398"/>
                </a:lnTo>
                <a:lnTo>
                  <a:pt x="320" y="1391"/>
                </a:lnTo>
                <a:lnTo>
                  <a:pt x="320" y="1391"/>
                </a:lnTo>
                <a:lnTo>
                  <a:pt x="302" y="1386"/>
                </a:lnTo>
                <a:lnTo>
                  <a:pt x="281" y="1379"/>
                </a:lnTo>
                <a:lnTo>
                  <a:pt x="281" y="1379"/>
                </a:lnTo>
                <a:lnTo>
                  <a:pt x="263" y="1371"/>
                </a:lnTo>
                <a:lnTo>
                  <a:pt x="263" y="1371"/>
                </a:lnTo>
                <a:lnTo>
                  <a:pt x="258" y="1367"/>
                </a:lnTo>
                <a:lnTo>
                  <a:pt x="255" y="1362"/>
                </a:lnTo>
                <a:lnTo>
                  <a:pt x="250" y="1354"/>
                </a:lnTo>
                <a:lnTo>
                  <a:pt x="250" y="1354"/>
                </a:lnTo>
                <a:lnTo>
                  <a:pt x="245" y="1344"/>
                </a:lnTo>
                <a:lnTo>
                  <a:pt x="245" y="1339"/>
                </a:lnTo>
                <a:lnTo>
                  <a:pt x="245" y="1335"/>
                </a:lnTo>
                <a:lnTo>
                  <a:pt x="245" y="1335"/>
                </a:lnTo>
                <a:lnTo>
                  <a:pt x="248" y="1330"/>
                </a:lnTo>
                <a:lnTo>
                  <a:pt x="251" y="1327"/>
                </a:lnTo>
                <a:lnTo>
                  <a:pt x="260" y="1324"/>
                </a:lnTo>
                <a:lnTo>
                  <a:pt x="260" y="1324"/>
                </a:lnTo>
                <a:lnTo>
                  <a:pt x="271" y="1322"/>
                </a:lnTo>
                <a:lnTo>
                  <a:pt x="281" y="1324"/>
                </a:lnTo>
                <a:lnTo>
                  <a:pt x="281" y="1324"/>
                </a:lnTo>
                <a:lnTo>
                  <a:pt x="292" y="1324"/>
                </a:lnTo>
                <a:lnTo>
                  <a:pt x="302" y="1322"/>
                </a:lnTo>
                <a:lnTo>
                  <a:pt x="302" y="1322"/>
                </a:lnTo>
                <a:lnTo>
                  <a:pt x="323" y="1325"/>
                </a:lnTo>
                <a:lnTo>
                  <a:pt x="323" y="1325"/>
                </a:lnTo>
                <a:lnTo>
                  <a:pt x="328" y="1325"/>
                </a:lnTo>
                <a:lnTo>
                  <a:pt x="332" y="1320"/>
                </a:lnTo>
                <a:lnTo>
                  <a:pt x="332" y="1320"/>
                </a:lnTo>
                <a:lnTo>
                  <a:pt x="335" y="1312"/>
                </a:lnTo>
                <a:lnTo>
                  <a:pt x="335" y="1312"/>
                </a:lnTo>
                <a:lnTo>
                  <a:pt x="340" y="1290"/>
                </a:lnTo>
                <a:lnTo>
                  <a:pt x="344" y="1268"/>
                </a:lnTo>
                <a:lnTo>
                  <a:pt x="344" y="1268"/>
                </a:lnTo>
                <a:lnTo>
                  <a:pt x="347" y="1223"/>
                </a:lnTo>
                <a:lnTo>
                  <a:pt x="347" y="1223"/>
                </a:lnTo>
                <a:lnTo>
                  <a:pt x="347" y="1213"/>
                </a:lnTo>
                <a:lnTo>
                  <a:pt x="345" y="1203"/>
                </a:lnTo>
                <a:lnTo>
                  <a:pt x="342" y="1183"/>
                </a:lnTo>
                <a:lnTo>
                  <a:pt x="342" y="1183"/>
                </a:lnTo>
                <a:lnTo>
                  <a:pt x="332" y="1109"/>
                </a:lnTo>
                <a:lnTo>
                  <a:pt x="332" y="1109"/>
                </a:lnTo>
                <a:lnTo>
                  <a:pt x="327" y="1111"/>
                </a:lnTo>
                <a:lnTo>
                  <a:pt x="323" y="1109"/>
                </a:lnTo>
                <a:lnTo>
                  <a:pt x="315" y="1102"/>
                </a:lnTo>
                <a:lnTo>
                  <a:pt x="315" y="1102"/>
                </a:lnTo>
                <a:lnTo>
                  <a:pt x="313" y="1099"/>
                </a:lnTo>
                <a:lnTo>
                  <a:pt x="310" y="1094"/>
                </a:lnTo>
                <a:lnTo>
                  <a:pt x="310" y="1094"/>
                </a:lnTo>
                <a:lnTo>
                  <a:pt x="308" y="1094"/>
                </a:lnTo>
                <a:lnTo>
                  <a:pt x="305" y="1094"/>
                </a:lnTo>
                <a:lnTo>
                  <a:pt x="300" y="1094"/>
                </a:lnTo>
                <a:lnTo>
                  <a:pt x="300" y="1094"/>
                </a:lnTo>
                <a:lnTo>
                  <a:pt x="290" y="1097"/>
                </a:lnTo>
                <a:lnTo>
                  <a:pt x="280" y="1101"/>
                </a:lnTo>
                <a:lnTo>
                  <a:pt x="280" y="1101"/>
                </a:lnTo>
                <a:lnTo>
                  <a:pt x="278" y="1101"/>
                </a:lnTo>
                <a:lnTo>
                  <a:pt x="278" y="1102"/>
                </a:lnTo>
                <a:lnTo>
                  <a:pt x="278" y="1102"/>
                </a:lnTo>
                <a:lnTo>
                  <a:pt x="280" y="1109"/>
                </a:lnTo>
                <a:lnTo>
                  <a:pt x="280" y="1109"/>
                </a:lnTo>
                <a:lnTo>
                  <a:pt x="280" y="1121"/>
                </a:lnTo>
                <a:lnTo>
                  <a:pt x="280" y="1121"/>
                </a:lnTo>
                <a:lnTo>
                  <a:pt x="280" y="1131"/>
                </a:lnTo>
                <a:lnTo>
                  <a:pt x="280" y="1131"/>
                </a:lnTo>
                <a:lnTo>
                  <a:pt x="280" y="1132"/>
                </a:lnTo>
                <a:lnTo>
                  <a:pt x="278" y="1132"/>
                </a:lnTo>
                <a:lnTo>
                  <a:pt x="275" y="1134"/>
                </a:lnTo>
                <a:lnTo>
                  <a:pt x="275" y="1134"/>
                </a:lnTo>
                <a:lnTo>
                  <a:pt x="265" y="1136"/>
                </a:lnTo>
                <a:lnTo>
                  <a:pt x="255" y="1136"/>
                </a:lnTo>
                <a:lnTo>
                  <a:pt x="255" y="1136"/>
                </a:lnTo>
                <a:lnTo>
                  <a:pt x="250" y="1136"/>
                </a:lnTo>
                <a:lnTo>
                  <a:pt x="248" y="1136"/>
                </a:lnTo>
                <a:lnTo>
                  <a:pt x="246" y="1139"/>
                </a:lnTo>
                <a:lnTo>
                  <a:pt x="246" y="1139"/>
                </a:lnTo>
                <a:lnTo>
                  <a:pt x="245" y="1149"/>
                </a:lnTo>
                <a:lnTo>
                  <a:pt x="245" y="1149"/>
                </a:lnTo>
                <a:lnTo>
                  <a:pt x="238" y="1171"/>
                </a:lnTo>
                <a:lnTo>
                  <a:pt x="238" y="1171"/>
                </a:lnTo>
                <a:lnTo>
                  <a:pt x="221" y="1215"/>
                </a:lnTo>
                <a:lnTo>
                  <a:pt x="221" y="1215"/>
                </a:lnTo>
                <a:lnTo>
                  <a:pt x="209" y="1253"/>
                </a:lnTo>
                <a:lnTo>
                  <a:pt x="209" y="1253"/>
                </a:lnTo>
                <a:lnTo>
                  <a:pt x="204" y="1273"/>
                </a:lnTo>
                <a:lnTo>
                  <a:pt x="201" y="1295"/>
                </a:lnTo>
                <a:lnTo>
                  <a:pt x="196" y="1341"/>
                </a:lnTo>
                <a:lnTo>
                  <a:pt x="196" y="1341"/>
                </a:lnTo>
                <a:lnTo>
                  <a:pt x="193" y="1364"/>
                </a:lnTo>
                <a:lnTo>
                  <a:pt x="193" y="1364"/>
                </a:lnTo>
                <a:lnTo>
                  <a:pt x="193" y="1369"/>
                </a:lnTo>
                <a:lnTo>
                  <a:pt x="196" y="1372"/>
                </a:lnTo>
                <a:lnTo>
                  <a:pt x="196" y="1372"/>
                </a:lnTo>
                <a:lnTo>
                  <a:pt x="199" y="1382"/>
                </a:lnTo>
                <a:lnTo>
                  <a:pt x="199" y="1382"/>
                </a:lnTo>
                <a:lnTo>
                  <a:pt x="201" y="1393"/>
                </a:lnTo>
                <a:lnTo>
                  <a:pt x="201" y="1404"/>
                </a:lnTo>
                <a:lnTo>
                  <a:pt x="199" y="1426"/>
                </a:lnTo>
                <a:lnTo>
                  <a:pt x="199" y="1426"/>
                </a:lnTo>
                <a:lnTo>
                  <a:pt x="199" y="1431"/>
                </a:lnTo>
                <a:lnTo>
                  <a:pt x="199" y="1434"/>
                </a:lnTo>
                <a:lnTo>
                  <a:pt x="199" y="1434"/>
                </a:lnTo>
                <a:lnTo>
                  <a:pt x="194" y="1436"/>
                </a:lnTo>
                <a:lnTo>
                  <a:pt x="189" y="1436"/>
                </a:lnTo>
                <a:lnTo>
                  <a:pt x="189" y="1436"/>
                </a:lnTo>
                <a:lnTo>
                  <a:pt x="169" y="1436"/>
                </a:lnTo>
                <a:lnTo>
                  <a:pt x="169" y="1436"/>
                </a:lnTo>
                <a:lnTo>
                  <a:pt x="157" y="1436"/>
                </a:lnTo>
                <a:lnTo>
                  <a:pt x="144" y="1434"/>
                </a:lnTo>
                <a:lnTo>
                  <a:pt x="144" y="1434"/>
                </a:lnTo>
                <a:lnTo>
                  <a:pt x="134" y="1431"/>
                </a:lnTo>
                <a:lnTo>
                  <a:pt x="134" y="1431"/>
                </a:lnTo>
                <a:lnTo>
                  <a:pt x="124" y="1429"/>
                </a:lnTo>
                <a:lnTo>
                  <a:pt x="124" y="1429"/>
                </a:lnTo>
                <a:lnTo>
                  <a:pt x="102" y="1429"/>
                </a:lnTo>
                <a:lnTo>
                  <a:pt x="92" y="1429"/>
                </a:lnTo>
                <a:lnTo>
                  <a:pt x="82" y="1428"/>
                </a:lnTo>
                <a:lnTo>
                  <a:pt x="82" y="1428"/>
                </a:lnTo>
                <a:lnTo>
                  <a:pt x="60" y="1424"/>
                </a:lnTo>
                <a:lnTo>
                  <a:pt x="50" y="1421"/>
                </a:lnTo>
                <a:lnTo>
                  <a:pt x="38" y="1418"/>
                </a:lnTo>
                <a:lnTo>
                  <a:pt x="38" y="1418"/>
                </a:lnTo>
                <a:lnTo>
                  <a:pt x="20" y="1409"/>
                </a:lnTo>
                <a:lnTo>
                  <a:pt x="10" y="1404"/>
                </a:lnTo>
                <a:lnTo>
                  <a:pt x="3" y="1396"/>
                </a:lnTo>
                <a:lnTo>
                  <a:pt x="3" y="1396"/>
                </a:lnTo>
                <a:lnTo>
                  <a:pt x="1" y="1393"/>
                </a:lnTo>
                <a:lnTo>
                  <a:pt x="0" y="1387"/>
                </a:lnTo>
                <a:lnTo>
                  <a:pt x="0" y="1382"/>
                </a:lnTo>
                <a:lnTo>
                  <a:pt x="1" y="1377"/>
                </a:lnTo>
                <a:lnTo>
                  <a:pt x="1" y="1377"/>
                </a:lnTo>
                <a:lnTo>
                  <a:pt x="10" y="1371"/>
                </a:lnTo>
                <a:lnTo>
                  <a:pt x="20" y="1366"/>
                </a:lnTo>
                <a:lnTo>
                  <a:pt x="20" y="1366"/>
                </a:lnTo>
                <a:lnTo>
                  <a:pt x="28" y="1364"/>
                </a:lnTo>
                <a:lnTo>
                  <a:pt x="36" y="1362"/>
                </a:lnTo>
                <a:lnTo>
                  <a:pt x="55" y="1361"/>
                </a:lnTo>
                <a:lnTo>
                  <a:pt x="55" y="1361"/>
                </a:lnTo>
                <a:lnTo>
                  <a:pt x="80" y="1359"/>
                </a:lnTo>
                <a:lnTo>
                  <a:pt x="94" y="1359"/>
                </a:lnTo>
                <a:lnTo>
                  <a:pt x="102" y="1357"/>
                </a:lnTo>
                <a:lnTo>
                  <a:pt x="102" y="1357"/>
                </a:lnTo>
                <a:lnTo>
                  <a:pt x="109" y="1356"/>
                </a:lnTo>
                <a:lnTo>
                  <a:pt x="114" y="1351"/>
                </a:lnTo>
                <a:lnTo>
                  <a:pt x="124" y="1341"/>
                </a:lnTo>
                <a:lnTo>
                  <a:pt x="124" y="1341"/>
                </a:lnTo>
                <a:lnTo>
                  <a:pt x="130" y="1330"/>
                </a:lnTo>
                <a:lnTo>
                  <a:pt x="135" y="1320"/>
                </a:lnTo>
                <a:lnTo>
                  <a:pt x="135" y="1320"/>
                </a:lnTo>
                <a:lnTo>
                  <a:pt x="139" y="1305"/>
                </a:lnTo>
                <a:lnTo>
                  <a:pt x="139" y="1305"/>
                </a:lnTo>
                <a:lnTo>
                  <a:pt x="142" y="1292"/>
                </a:lnTo>
                <a:lnTo>
                  <a:pt x="142" y="1292"/>
                </a:lnTo>
                <a:lnTo>
                  <a:pt x="142" y="1297"/>
                </a:lnTo>
                <a:lnTo>
                  <a:pt x="144" y="1302"/>
                </a:lnTo>
                <a:lnTo>
                  <a:pt x="144" y="1302"/>
                </a:lnTo>
                <a:lnTo>
                  <a:pt x="142" y="1297"/>
                </a:lnTo>
                <a:lnTo>
                  <a:pt x="142" y="1292"/>
                </a:lnTo>
                <a:lnTo>
                  <a:pt x="142" y="1282"/>
                </a:lnTo>
                <a:lnTo>
                  <a:pt x="142" y="1282"/>
                </a:lnTo>
                <a:lnTo>
                  <a:pt x="141" y="1258"/>
                </a:lnTo>
                <a:lnTo>
                  <a:pt x="141" y="1258"/>
                </a:lnTo>
                <a:lnTo>
                  <a:pt x="141" y="1211"/>
                </a:lnTo>
                <a:lnTo>
                  <a:pt x="141" y="1211"/>
                </a:lnTo>
                <a:lnTo>
                  <a:pt x="142" y="1126"/>
                </a:lnTo>
                <a:lnTo>
                  <a:pt x="142" y="1126"/>
                </a:lnTo>
                <a:lnTo>
                  <a:pt x="137" y="1127"/>
                </a:lnTo>
                <a:lnTo>
                  <a:pt x="132" y="1127"/>
                </a:lnTo>
                <a:lnTo>
                  <a:pt x="122" y="1122"/>
                </a:lnTo>
                <a:lnTo>
                  <a:pt x="122" y="1122"/>
                </a:lnTo>
                <a:lnTo>
                  <a:pt x="115" y="1117"/>
                </a:lnTo>
                <a:lnTo>
                  <a:pt x="115" y="1117"/>
                </a:lnTo>
                <a:lnTo>
                  <a:pt x="112" y="1117"/>
                </a:lnTo>
                <a:lnTo>
                  <a:pt x="110" y="1116"/>
                </a:lnTo>
                <a:lnTo>
                  <a:pt x="105" y="1117"/>
                </a:lnTo>
                <a:lnTo>
                  <a:pt x="105" y="1117"/>
                </a:lnTo>
                <a:lnTo>
                  <a:pt x="94" y="1119"/>
                </a:lnTo>
                <a:lnTo>
                  <a:pt x="83" y="1119"/>
                </a:lnTo>
                <a:lnTo>
                  <a:pt x="83" y="1119"/>
                </a:lnTo>
                <a:lnTo>
                  <a:pt x="73" y="1117"/>
                </a:lnTo>
                <a:lnTo>
                  <a:pt x="63" y="1116"/>
                </a:lnTo>
                <a:lnTo>
                  <a:pt x="63" y="1116"/>
                </a:lnTo>
                <a:lnTo>
                  <a:pt x="72" y="1065"/>
                </a:lnTo>
                <a:lnTo>
                  <a:pt x="72" y="1065"/>
                </a:lnTo>
                <a:lnTo>
                  <a:pt x="73" y="1057"/>
                </a:lnTo>
                <a:lnTo>
                  <a:pt x="72" y="1050"/>
                </a:lnTo>
                <a:lnTo>
                  <a:pt x="72" y="1050"/>
                </a:lnTo>
                <a:lnTo>
                  <a:pt x="73" y="1027"/>
                </a:lnTo>
                <a:lnTo>
                  <a:pt x="73" y="1027"/>
                </a:lnTo>
                <a:lnTo>
                  <a:pt x="80" y="983"/>
                </a:lnTo>
                <a:lnTo>
                  <a:pt x="89" y="941"/>
                </a:lnTo>
                <a:lnTo>
                  <a:pt x="99" y="898"/>
                </a:lnTo>
                <a:lnTo>
                  <a:pt x="107" y="854"/>
                </a:lnTo>
                <a:lnTo>
                  <a:pt x="107" y="854"/>
                </a:lnTo>
                <a:lnTo>
                  <a:pt x="114" y="817"/>
                </a:lnTo>
                <a:lnTo>
                  <a:pt x="114" y="817"/>
                </a:lnTo>
                <a:lnTo>
                  <a:pt x="119" y="785"/>
                </a:lnTo>
                <a:lnTo>
                  <a:pt x="119" y="785"/>
                </a:lnTo>
                <a:lnTo>
                  <a:pt x="120" y="777"/>
                </a:lnTo>
                <a:lnTo>
                  <a:pt x="120" y="768"/>
                </a:lnTo>
                <a:lnTo>
                  <a:pt x="120" y="768"/>
                </a:lnTo>
                <a:lnTo>
                  <a:pt x="120" y="747"/>
                </a:lnTo>
                <a:lnTo>
                  <a:pt x="120" y="727"/>
                </a:lnTo>
                <a:lnTo>
                  <a:pt x="124" y="705"/>
                </a:lnTo>
                <a:lnTo>
                  <a:pt x="130" y="685"/>
                </a:lnTo>
                <a:lnTo>
                  <a:pt x="130" y="685"/>
                </a:lnTo>
                <a:lnTo>
                  <a:pt x="132" y="675"/>
                </a:lnTo>
                <a:lnTo>
                  <a:pt x="132" y="671"/>
                </a:lnTo>
                <a:lnTo>
                  <a:pt x="127" y="670"/>
                </a:lnTo>
                <a:lnTo>
                  <a:pt x="127" y="670"/>
                </a:lnTo>
                <a:lnTo>
                  <a:pt x="122" y="671"/>
                </a:lnTo>
                <a:lnTo>
                  <a:pt x="119" y="675"/>
                </a:lnTo>
                <a:lnTo>
                  <a:pt x="119" y="675"/>
                </a:lnTo>
                <a:lnTo>
                  <a:pt x="114" y="676"/>
                </a:lnTo>
                <a:lnTo>
                  <a:pt x="107" y="676"/>
                </a:lnTo>
                <a:lnTo>
                  <a:pt x="107" y="676"/>
                </a:lnTo>
                <a:lnTo>
                  <a:pt x="99" y="676"/>
                </a:lnTo>
                <a:lnTo>
                  <a:pt x="94" y="675"/>
                </a:lnTo>
                <a:lnTo>
                  <a:pt x="90" y="671"/>
                </a:lnTo>
                <a:lnTo>
                  <a:pt x="90" y="671"/>
                </a:lnTo>
                <a:lnTo>
                  <a:pt x="82" y="664"/>
                </a:lnTo>
                <a:lnTo>
                  <a:pt x="78" y="661"/>
                </a:lnTo>
                <a:lnTo>
                  <a:pt x="77" y="658"/>
                </a:lnTo>
                <a:lnTo>
                  <a:pt x="77" y="658"/>
                </a:lnTo>
                <a:lnTo>
                  <a:pt x="75" y="648"/>
                </a:lnTo>
                <a:lnTo>
                  <a:pt x="73" y="636"/>
                </a:lnTo>
                <a:lnTo>
                  <a:pt x="75" y="626"/>
                </a:lnTo>
                <a:lnTo>
                  <a:pt x="78" y="617"/>
                </a:lnTo>
                <a:lnTo>
                  <a:pt x="78" y="617"/>
                </a:lnTo>
                <a:lnTo>
                  <a:pt x="80" y="612"/>
                </a:lnTo>
                <a:lnTo>
                  <a:pt x="83" y="609"/>
                </a:lnTo>
                <a:lnTo>
                  <a:pt x="90" y="602"/>
                </a:lnTo>
                <a:lnTo>
                  <a:pt x="90" y="602"/>
                </a:lnTo>
                <a:lnTo>
                  <a:pt x="105" y="582"/>
                </a:lnTo>
                <a:lnTo>
                  <a:pt x="105" y="582"/>
                </a:lnTo>
                <a:lnTo>
                  <a:pt x="107" y="579"/>
                </a:lnTo>
                <a:lnTo>
                  <a:pt x="107" y="574"/>
                </a:lnTo>
                <a:lnTo>
                  <a:pt x="107" y="564"/>
                </a:lnTo>
                <a:lnTo>
                  <a:pt x="107" y="564"/>
                </a:lnTo>
                <a:lnTo>
                  <a:pt x="109" y="539"/>
                </a:lnTo>
                <a:lnTo>
                  <a:pt x="109" y="539"/>
                </a:lnTo>
                <a:lnTo>
                  <a:pt x="112" y="498"/>
                </a:lnTo>
                <a:lnTo>
                  <a:pt x="112" y="498"/>
                </a:lnTo>
                <a:lnTo>
                  <a:pt x="115" y="477"/>
                </a:lnTo>
                <a:lnTo>
                  <a:pt x="120" y="453"/>
                </a:lnTo>
                <a:lnTo>
                  <a:pt x="120" y="453"/>
                </a:lnTo>
                <a:lnTo>
                  <a:pt x="124" y="445"/>
                </a:lnTo>
                <a:lnTo>
                  <a:pt x="127" y="435"/>
                </a:lnTo>
                <a:lnTo>
                  <a:pt x="127" y="435"/>
                </a:lnTo>
                <a:lnTo>
                  <a:pt x="127" y="425"/>
                </a:lnTo>
                <a:lnTo>
                  <a:pt x="125" y="415"/>
                </a:lnTo>
                <a:lnTo>
                  <a:pt x="125" y="415"/>
                </a:lnTo>
                <a:lnTo>
                  <a:pt x="120" y="404"/>
                </a:lnTo>
                <a:lnTo>
                  <a:pt x="119" y="399"/>
                </a:lnTo>
                <a:lnTo>
                  <a:pt x="117" y="396"/>
                </a:lnTo>
                <a:lnTo>
                  <a:pt x="117" y="396"/>
                </a:lnTo>
                <a:lnTo>
                  <a:pt x="115" y="386"/>
                </a:lnTo>
                <a:lnTo>
                  <a:pt x="117" y="376"/>
                </a:lnTo>
                <a:lnTo>
                  <a:pt x="117" y="376"/>
                </a:lnTo>
                <a:lnTo>
                  <a:pt x="124" y="356"/>
                </a:lnTo>
                <a:lnTo>
                  <a:pt x="129" y="346"/>
                </a:lnTo>
                <a:lnTo>
                  <a:pt x="134" y="337"/>
                </a:lnTo>
                <a:lnTo>
                  <a:pt x="134" y="337"/>
                </a:lnTo>
                <a:lnTo>
                  <a:pt x="147" y="319"/>
                </a:lnTo>
                <a:lnTo>
                  <a:pt x="147" y="319"/>
                </a:lnTo>
                <a:lnTo>
                  <a:pt x="154" y="312"/>
                </a:lnTo>
                <a:lnTo>
                  <a:pt x="154" y="312"/>
                </a:lnTo>
                <a:lnTo>
                  <a:pt x="159" y="305"/>
                </a:lnTo>
                <a:lnTo>
                  <a:pt x="159" y="305"/>
                </a:lnTo>
                <a:lnTo>
                  <a:pt x="167" y="297"/>
                </a:lnTo>
                <a:lnTo>
                  <a:pt x="171" y="292"/>
                </a:lnTo>
                <a:lnTo>
                  <a:pt x="172" y="289"/>
                </a:lnTo>
                <a:lnTo>
                  <a:pt x="172" y="289"/>
                </a:lnTo>
                <a:lnTo>
                  <a:pt x="177" y="279"/>
                </a:lnTo>
                <a:lnTo>
                  <a:pt x="184" y="270"/>
                </a:lnTo>
                <a:lnTo>
                  <a:pt x="184" y="270"/>
                </a:lnTo>
                <a:lnTo>
                  <a:pt x="194" y="252"/>
                </a:lnTo>
                <a:lnTo>
                  <a:pt x="194" y="252"/>
                </a:lnTo>
                <a:lnTo>
                  <a:pt x="189" y="247"/>
                </a:lnTo>
                <a:lnTo>
                  <a:pt x="189" y="247"/>
                </a:lnTo>
                <a:lnTo>
                  <a:pt x="189" y="243"/>
                </a:lnTo>
                <a:lnTo>
                  <a:pt x="189" y="238"/>
                </a:lnTo>
                <a:lnTo>
                  <a:pt x="189" y="238"/>
                </a:lnTo>
                <a:lnTo>
                  <a:pt x="196" y="235"/>
                </a:lnTo>
                <a:lnTo>
                  <a:pt x="196" y="235"/>
                </a:lnTo>
                <a:lnTo>
                  <a:pt x="204" y="227"/>
                </a:lnTo>
                <a:lnTo>
                  <a:pt x="204" y="227"/>
                </a:lnTo>
                <a:lnTo>
                  <a:pt x="219" y="215"/>
                </a:lnTo>
                <a:lnTo>
                  <a:pt x="219" y="215"/>
                </a:lnTo>
                <a:lnTo>
                  <a:pt x="199" y="218"/>
                </a:lnTo>
                <a:lnTo>
                  <a:pt x="187" y="220"/>
                </a:lnTo>
                <a:lnTo>
                  <a:pt x="177" y="220"/>
                </a:lnTo>
                <a:lnTo>
                  <a:pt x="177" y="220"/>
                </a:lnTo>
                <a:lnTo>
                  <a:pt x="172" y="218"/>
                </a:lnTo>
                <a:lnTo>
                  <a:pt x="169" y="217"/>
                </a:lnTo>
                <a:lnTo>
                  <a:pt x="166" y="213"/>
                </a:lnTo>
                <a:lnTo>
                  <a:pt x="166" y="208"/>
                </a:lnTo>
                <a:lnTo>
                  <a:pt x="166" y="208"/>
                </a:lnTo>
                <a:lnTo>
                  <a:pt x="166" y="203"/>
                </a:lnTo>
                <a:lnTo>
                  <a:pt x="164" y="200"/>
                </a:lnTo>
                <a:lnTo>
                  <a:pt x="164" y="200"/>
                </a:lnTo>
                <a:lnTo>
                  <a:pt x="161" y="196"/>
                </a:lnTo>
                <a:lnTo>
                  <a:pt x="156" y="193"/>
                </a:lnTo>
                <a:lnTo>
                  <a:pt x="156" y="193"/>
                </a:lnTo>
                <a:lnTo>
                  <a:pt x="152" y="191"/>
                </a:lnTo>
                <a:lnTo>
                  <a:pt x="152" y="190"/>
                </a:lnTo>
                <a:lnTo>
                  <a:pt x="151" y="188"/>
                </a:lnTo>
                <a:lnTo>
                  <a:pt x="151" y="188"/>
                </a:lnTo>
                <a:lnTo>
                  <a:pt x="152" y="185"/>
                </a:lnTo>
                <a:lnTo>
                  <a:pt x="154" y="183"/>
                </a:lnTo>
                <a:lnTo>
                  <a:pt x="159" y="181"/>
                </a:lnTo>
                <a:lnTo>
                  <a:pt x="159" y="181"/>
                </a:lnTo>
                <a:lnTo>
                  <a:pt x="161" y="180"/>
                </a:lnTo>
                <a:lnTo>
                  <a:pt x="159" y="178"/>
                </a:lnTo>
                <a:lnTo>
                  <a:pt x="156" y="176"/>
                </a:lnTo>
                <a:lnTo>
                  <a:pt x="146" y="175"/>
                </a:lnTo>
                <a:lnTo>
                  <a:pt x="146" y="175"/>
                </a:lnTo>
                <a:lnTo>
                  <a:pt x="144" y="173"/>
                </a:lnTo>
                <a:lnTo>
                  <a:pt x="144" y="171"/>
                </a:lnTo>
                <a:lnTo>
                  <a:pt x="142" y="166"/>
                </a:lnTo>
                <a:lnTo>
                  <a:pt x="144" y="156"/>
                </a:lnTo>
                <a:lnTo>
                  <a:pt x="144" y="156"/>
                </a:lnTo>
                <a:lnTo>
                  <a:pt x="142" y="153"/>
                </a:lnTo>
                <a:lnTo>
                  <a:pt x="137" y="151"/>
                </a:lnTo>
                <a:lnTo>
                  <a:pt x="134" y="148"/>
                </a:lnTo>
                <a:lnTo>
                  <a:pt x="132" y="146"/>
                </a:lnTo>
                <a:lnTo>
                  <a:pt x="132" y="144"/>
                </a:lnTo>
                <a:lnTo>
                  <a:pt x="132" y="144"/>
                </a:lnTo>
                <a:lnTo>
                  <a:pt x="134" y="139"/>
                </a:lnTo>
                <a:lnTo>
                  <a:pt x="137" y="136"/>
                </a:lnTo>
                <a:lnTo>
                  <a:pt x="137" y="136"/>
                </a:lnTo>
                <a:lnTo>
                  <a:pt x="146" y="126"/>
                </a:lnTo>
                <a:lnTo>
                  <a:pt x="146" y="126"/>
                </a:lnTo>
                <a:lnTo>
                  <a:pt x="146" y="124"/>
                </a:lnTo>
                <a:lnTo>
                  <a:pt x="144" y="123"/>
                </a:lnTo>
                <a:lnTo>
                  <a:pt x="142" y="119"/>
                </a:lnTo>
                <a:lnTo>
                  <a:pt x="142" y="119"/>
                </a:lnTo>
                <a:lnTo>
                  <a:pt x="141" y="116"/>
                </a:lnTo>
                <a:lnTo>
                  <a:pt x="141" y="111"/>
                </a:lnTo>
                <a:lnTo>
                  <a:pt x="141" y="111"/>
                </a:lnTo>
                <a:lnTo>
                  <a:pt x="141" y="91"/>
                </a:lnTo>
                <a:lnTo>
                  <a:pt x="141" y="91"/>
                </a:lnTo>
                <a:lnTo>
                  <a:pt x="144" y="81"/>
                </a:lnTo>
                <a:lnTo>
                  <a:pt x="147" y="71"/>
                </a:lnTo>
                <a:lnTo>
                  <a:pt x="147" y="71"/>
                </a:lnTo>
                <a:lnTo>
                  <a:pt x="151" y="61"/>
                </a:lnTo>
                <a:lnTo>
                  <a:pt x="157" y="52"/>
                </a:lnTo>
                <a:lnTo>
                  <a:pt x="169" y="35"/>
                </a:lnTo>
                <a:lnTo>
                  <a:pt x="169" y="35"/>
                </a:lnTo>
                <a:lnTo>
                  <a:pt x="172" y="32"/>
                </a:lnTo>
                <a:lnTo>
                  <a:pt x="174" y="27"/>
                </a:lnTo>
                <a:lnTo>
                  <a:pt x="174" y="27"/>
                </a:lnTo>
                <a:lnTo>
                  <a:pt x="177" y="24"/>
                </a:lnTo>
                <a:lnTo>
                  <a:pt x="181" y="19"/>
                </a:lnTo>
                <a:lnTo>
                  <a:pt x="181" y="19"/>
                </a:lnTo>
                <a:lnTo>
                  <a:pt x="189" y="12"/>
                </a:lnTo>
                <a:lnTo>
                  <a:pt x="198" y="9"/>
                </a:lnTo>
                <a:close/>
                <a:moveTo>
                  <a:pt x="298" y="181"/>
                </a:moveTo>
                <a:lnTo>
                  <a:pt x="298" y="181"/>
                </a:lnTo>
                <a:lnTo>
                  <a:pt x="310" y="181"/>
                </a:lnTo>
                <a:lnTo>
                  <a:pt x="310" y="181"/>
                </a:lnTo>
                <a:lnTo>
                  <a:pt x="307" y="176"/>
                </a:lnTo>
                <a:lnTo>
                  <a:pt x="303" y="173"/>
                </a:lnTo>
                <a:lnTo>
                  <a:pt x="300" y="171"/>
                </a:lnTo>
                <a:lnTo>
                  <a:pt x="300" y="171"/>
                </a:lnTo>
                <a:lnTo>
                  <a:pt x="298" y="173"/>
                </a:lnTo>
                <a:lnTo>
                  <a:pt x="298" y="175"/>
                </a:lnTo>
                <a:lnTo>
                  <a:pt x="298" y="181"/>
                </a:lnTo>
                <a:close/>
              </a:path>
            </a:pathLst>
          </a:custGeom>
          <a:gradFill>
            <a:gsLst>
              <a:gs pos="0">
                <a:srgbClr val="6097E6"/>
              </a:gs>
              <a:gs pos="100000">
                <a:srgbClr val="0375B1"/>
              </a:gs>
            </a:gsLst>
            <a:lin ang="17640000" scaled="0"/>
          </a:gradFill>
          <a:ln w="9525">
            <a:noFill/>
          </a:ln>
        </p:spPr>
        <p:txBody>
          <a:bodyPr/>
          <a:p>
            <a:endParaRPr lang="en-US" altLang="x-none" baseline="-25000" dirty="0">
              <a:ea typeface="MS PGothic" panose="020B0600070205080204" pitchFamily="7" charset="-128"/>
            </a:endParaRPr>
          </a:p>
        </p:txBody>
      </p:sp>
      <p:sp>
        <p:nvSpPr>
          <p:cNvPr id="3098" name="Freeform 65"/>
          <p:cNvSpPr>
            <a:spLocks noEditPoints="1"/>
          </p:cNvSpPr>
          <p:nvPr/>
        </p:nvSpPr>
        <p:spPr>
          <a:xfrm>
            <a:off x="8673148" y="4029393"/>
            <a:ext cx="487362" cy="1638300"/>
          </a:xfrm>
          <a:custGeom>
            <a:avLst/>
            <a:gdLst>
              <a:gd name="txL" fmla="*/ 0 w 307"/>
              <a:gd name="txT" fmla="*/ 0 h 1032"/>
              <a:gd name="txR" fmla="*/ 307 w 307"/>
              <a:gd name="txB" fmla="*/ 1032 h 1032"/>
            </a:gdLst>
            <a:ahLst/>
            <a:cxnLst>
              <a:cxn ang="0">
                <a:pos x="292" y="987"/>
              </a:cxn>
              <a:cxn ang="0">
                <a:pos x="290" y="930"/>
              </a:cxn>
              <a:cxn ang="0">
                <a:pos x="293" y="888"/>
              </a:cxn>
              <a:cxn ang="0">
                <a:pos x="290" y="827"/>
              </a:cxn>
              <a:cxn ang="0">
                <a:pos x="263" y="680"/>
              </a:cxn>
              <a:cxn ang="0">
                <a:pos x="248" y="598"/>
              </a:cxn>
              <a:cxn ang="0">
                <a:pos x="243" y="559"/>
              </a:cxn>
              <a:cxn ang="0">
                <a:pos x="241" y="519"/>
              </a:cxn>
              <a:cxn ang="0">
                <a:pos x="251" y="479"/>
              </a:cxn>
              <a:cxn ang="0">
                <a:pos x="238" y="448"/>
              </a:cxn>
              <a:cxn ang="0">
                <a:pos x="241" y="344"/>
              </a:cxn>
              <a:cxn ang="0">
                <a:pos x="236" y="274"/>
              </a:cxn>
              <a:cxn ang="0">
                <a:pos x="209" y="197"/>
              </a:cxn>
              <a:cxn ang="0">
                <a:pos x="201" y="150"/>
              </a:cxn>
              <a:cxn ang="0">
                <a:pos x="214" y="103"/>
              </a:cxn>
              <a:cxn ang="0">
                <a:pos x="211" y="51"/>
              </a:cxn>
              <a:cxn ang="0">
                <a:pos x="203" y="36"/>
              </a:cxn>
              <a:cxn ang="0">
                <a:pos x="188" y="21"/>
              </a:cxn>
              <a:cxn ang="0">
                <a:pos x="181" y="14"/>
              </a:cxn>
              <a:cxn ang="0">
                <a:pos x="161" y="4"/>
              </a:cxn>
              <a:cxn ang="0">
                <a:pos x="139" y="2"/>
              </a:cxn>
              <a:cxn ang="0">
                <a:pos x="124" y="5"/>
              </a:cxn>
              <a:cxn ang="0">
                <a:pos x="107" y="7"/>
              </a:cxn>
              <a:cxn ang="0">
                <a:pos x="87" y="29"/>
              </a:cxn>
              <a:cxn ang="0">
                <a:pos x="73" y="49"/>
              </a:cxn>
              <a:cxn ang="0">
                <a:pos x="73" y="118"/>
              </a:cxn>
              <a:cxn ang="0">
                <a:pos x="89" y="143"/>
              </a:cxn>
              <a:cxn ang="0">
                <a:pos x="100" y="151"/>
              </a:cxn>
              <a:cxn ang="0">
                <a:pos x="73" y="182"/>
              </a:cxn>
              <a:cxn ang="0">
                <a:pos x="57" y="197"/>
              </a:cxn>
              <a:cxn ang="0">
                <a:pos x="42" y="213"/>
              </a:cxn>
              <a:cxn ang="0">
                <a:pos x="47" y="220"/>
              </a:cxn>
              <a:cxn ang="0">
                <a:pos x="13" y="255"/>
              </a:cxn>
              <a:cxn ang="0">
                <a:pos x="1" y="287"/>
              </a:cxn>
              <a:cxn ang="0">
                <a:pos x="3" y="328"/>
              </a:cxn>
              <a:cxn ang="0">
                <a:pos x="5" y="364"/>
              </a:cxn>
              <a:cxn ang="0">
                <a:pos x="5" y="388"/>
              </a:cxn>
              <a:cxn ang="0">
                <a:pos x="15" y="423"/>
              </a:cxn>
              <a:cxn ang="0">
                <a:pos x="32" y="462"/>
              </a:cxn>
              <a:cxn ang="0">
                <a:pos x="33" y="531"/>
              </a:cxn>
              <a:cxn ang="0">
                <a:pos x="53" y="589"/>
              </a:cxn>
              <a:cxn ang="0">
                <a:pos x="50" y="645"/>
              </a:cxn>
              <a:cxn ang="0">
                <a:pos x="68" y="727"/>
              </a:cxn>
              <a:cxn ang="0">
                <a:pos x="67" y="769"/>
              </a:cxn>
              <a:cxn ang="0">
                <a:pos x="72" y="832"/>
              </a:cxn>
              <a:cxn ang="0">
                <a:pos x="77" y="890"/>
              </a:cxn>
              <a:cxn ang="0">
                <a:pos x="73" y="926"/>
              </a:cxn>
              <a:cxn ang="0">
                <a:pos x="117" y="975"/>
              </a:cxn>
              <a:cxn ang="0">
                <a:pos x="213" y="975"/>
              </a:cxn>
              <a:cxn ang="0">
                <a:pos x="240" y="1025"/>
              </a:cxn>
              <a:cxn ang="0">
                <a:pos x="307" y="1022"/>
              </a:cxn>
              <a:cxn ang="0">
                <a:pos x="115" y="5"/>
              </a:cxn>
              <a:cxn ang="0">
                <a:pos x="179" y="938"/>
              </a:cxn>
              <a:cxn ang="0">
                <a:pos x="167" y="928"/>
              </a:cxn>
              <a:cxn ang="0">
                <a:pos x="159" y="913"/>
              </a:cxn>
              <a:cxn ang="0">
                <a:pos x="179" y="873"/>
              </a:cxn>
              <a:cxn ang="0">
                <a:pos x="162" y="827"/>
              </a:cxn>
              <a:cxn ang="0">
                <a:pos x="152" y="765"/>
              </a:cxn>
              <a:cxn ang="0">
                <a:pos x="162" y="713"/>
              </a:cxn>
              <a:cxn ang="0">
                <a:pos x="191" y="801"/>
              </a:cxn>
              <a:cxn ang="0">
                <a:pos x="204" y="926"/>
              </a:cxn>
            </a:cxnLst>
            <a:rect l="txL" t="txT" r="txR" b="txB"/>
            <a:pathLst>
              <a:path w="307" h="1032">
                <a:moveTo>
                  <a:pt x="307" y="1010"/>
                </a:moveTo>
                <a:lnTo>
                  <a:pt x="307" y="1010"/>
                </a:lnTo>
                <a:lnTo>
                  <a:pt x="307" y="999"/>
                </a:lnTo>
                <a:lnTo>
                  <a:pt x="307" y="999"/>
                </a:lnTo>
                <a:lnTo>
                  <a:pt x="305" y="994"/>
                </a:lnTo>
                <a:lnTo>
                  <a:pt x="302" y="990"/>
                </a:lnTo>
                <a:lnTo>
                  <a:pt x="297" y="987"/>
                </a:lnTo>
                <a:lnTo>
                  <a:pt x="292" y="987"/>
                </a:lnTo>
                <a:lnTo>
                  <a:pt x="292" y="975"/>
                </a:lnTo>
                <a:lnTo>
                  <a:pt x="292" y="975"/>
                </a:lnTo>
                <a:lnTo>
                  <a:pt x="292" y="975"/>
                </a:lnTo>
                <a:lnTo>
                  <a:pt x="292" y="987"/>
                </a:lnTo>
                <a:lnTo>
                  <a:pt x="292" y="987"/>
                </a:lnTo>
                <a:lnTo>
                  <a:pt x="292" y="977"/>
                </a:lnTo>
                <a:lnTo>
                  <a:pt x="292" y="977"/>
                </a:lnTo>
                <a:lnTo>
                  <a:pt x="292" y="965"/>
                </a:lnTo>
                <a:lnTo>
                  <a:pt x="292" y="965"/>
                </a:lnTo>
                <a:lnTo>
                  <a:pt x="292" y="957"/>
                </a:lnTo>
                <a:lnTo>
                  <a:pt x="292" y="957"/>
                </a:lnTo>
                <a:lnTo>
                  <a:pt x="292" y="938"/>
                </a:lnTo>
                <a:lnTo>
                  <a:pt x="292" y="938"/>
                </a:lnTo>
                <a:lnTo>
                  <a:pt x="292" y="933"/>
                </a:lnTo>
                <a:lnTo>
                  <a:pt x="290" y="930"/>
                </a:lnTo>
                <a:lnTo>
                  <a:pt x="290" y="930"/>
                </a:lnTo>
                <a:lnTo>
                  <a:pt x="290" y="930"/>
                </a:lnTo>
                <a:lnTo>
                  <a:pt x="290" y="930"/>
                </a:lnTo>
                <a:lnTo>
                  <a:pt x="290" y="930"/>
                </a:lnTo>
                <a:lnTo>
                  <a:pt x="290" y="928"/>
                </a:lnTo>
                <a:lnTo>
                  <a:pt x="290" y="928"/>
                </a:lnTo>
                <a:lnTo>
                  <a:pt x="290" y="926"/>
                </a:lnTo>
                <a:lnTo>
                  <a:pt x="290" y="926"/>
                </a:lnTo>
                <a:lnTo>
                  <a:pt x="287" y="918"/>
                </a:lnTo>
                <a:lnTo>
                  <a:pt x="287" y="910"/>
                </a:lnTo>
                <a:lnTo>
                  <a:pt x="287" y="910"/>
                </a:lnTo>
                <a:lnTo>
                  <a:pt x="287" y="908"/>
                </a:lnTo>
                <a:lnTo>
                  <a:pt x="287" y="908"/>
                </a:lnTo>
                <a:lnTo>
                  <a:pt x="290" y="898"/>
                </a:lnTo>
                <a:lnTo>
                  <a:pt x="293" y="888"/>
                </a:lnTo>
                <a:lnTo>
                  <a:pt x="293" y="888"/>
                </a:lnTo>
                <a:lnTo>
                  <a:pt x="295" y="878"/>
                </a:lnTo>
                <a:lnTo>
                  <a:pt x="297" y="868"/>
                </a:lnTo>
                <a:lnTo>
                  <a:pt x="297" y="868"/>
                </a:lnTo>
                <a:lnTo>
                  <a:pt x="297" y="858"/>
                </a:lnTo>
                <a:lnTo>
                  <a:pt x="297" y="848"/>
                </a:lnTo>
                <a:lnTo>
                  <a:pt x="297" y="848"/>
                </a:lnTo>
                <a:lnTo>
                  <a:pt x="293" y="843"/>
                </a:lnTo>
                <a:lnTo>
                  <a:pt x="292" y="839"/>
                </a:lnTo>
                <a:lnTo>
                  <a:pt x="292" y="839"/>
                </a:lnTo>
                <a:lnTo>
                  <a:pt x="290" y="837"/>
                </a:lnTo>
                <a:lnTo>
                  <a:pt x="290" y="834"/>
                </a:lnTo>
                <a:lnTo>
                  <a:pt x="290" y="827"/>
                </a:lnTo>
                <a:lnTo>
                  <a:pt x="290" y="827"/>
                </a:lnTo>
                <a:lnTo>
                  <a:pt x="287" y="814"/>
                </a:lnTo>
                <a:lnTo>
                  <a:pt x="283" y="799"/>
                </a:lnTo>
                <a:lnTo>
                  <a:pt x="283" y="799"/>
                </a:lnTo>
                <a:lnTo>
                  <a:pt x="273" y="752"/>
                </a:lnTo>
                <a:lnTo>
                  <a:pt x="273" y="752"/>
                </a:lnTo>
                <a:lnTo>
                  <a:pt x="270" y="725"/>
                </a:lnTo>
                <a:lnTo>
                  <a:pt x="270" y="733"/>
                </a:lnTo>
                <a:lnTo>
                  <a:pt x="266" y="710"/>
                </a:lnTo>
                <a:lnTo>
                  <a:pt x="263" y="687"/>
                </a:lnTo>
                <a:lnTo>
                  <a:pt x="263" y="687"/>
                </a:lnTo>
                <a:lnTo>
                  <a:pt x="263" y="683"/>
                </a:lnTo>
                <a:lnTo>
                  <a:pt x="263" y="680"/>
                </a:lnTo>
                <a:lnTo>
                  <a:pt x="263" y="680"/>
                </a:lnTo>
                <a:lnTo>
                  <a:pt x="263" y="678"/>
                </a:lnTo>
                <a:lnTo>
                  <a:pt x="261" y="673"/>
                </a:lnTo>
                <a:lnTo>
                  <a:pt x="260" y="663"/>
                </a:lnTo>
                <a:lnTo>
                  <a:pt x="260" y="663"/>
                </a:lnTo>
                <a:lnTo>
                  <a:pt x="255" y="653"/>
                </a:lnTo>
                <a:lnTo>
                  <a:pt x="251" y="645"/>
                </a:lnTo>
                <a:lnTo>
                  <a:pt x="251" y="645"/>
                </a:lnTo>
                <a:lnTo>
                  <a:pt x="248" y="621"/>
                </a:lnTo>
                <a:lnTo>
                  <a:pt x="248" y="606"/>
                </a:lnTo>
                <a:lnTo>
                  <a:pt x="248" y="603"/>
                </a:lnTo>
                <a:lnTo>
                  <a:pt x="250" y="599"/>
                </a:lnTo>
                <a:lnTo>
                  <a:pt x="250" y="599"/>
                </a:lnTo>
                <a:lnTo>
                  <a:pt x="248" y="598"/>
                </a:lnTo>
                <a:lnTo>
                  <a:pt x="248" y="598"/>
                </a:lnTo>
                <a:lnTo>
                  <a:pt x="248" y="594"/>
                </a:lnTo>
                <a:lnTo>
                  <a:pt x="248" y="594"/>
                </a:lnTo>
                <a:lnTo>
                  <a:pt x="246" y="583"/>
                </a:lnTo>
                <a:lnTo>
                  <a:pt x="246" y="583"/>
                </a:lnTo>
                <a:lnTo>
                  <a:pt x="245" y="572"/>
                </a:lnTo>
                <a:lnTo>
                  <a:pt x="245" y="572"/>
                </a:lnTo>
                <a:lnTo>
                  <a:pt x="245" y="567"/>
                </a:lnTo>
                <a:lnTo>
                  <a:pt x="243" y="562"/>
                </a:lnTo>
                <a:lnTo>
                  <a:pt x="243" y="562"/>
                </a:lnTo>
                <a:lnTo>
                  <a:pt x="243" y="561"/>
                </a:lnTo>
                <a:lnTo>
                  <a:pt x="243" y="561"/>
                </a:lnTo>
                <a:lnTo>
                  <a:pt x="243" y="559"/>
                </a:lnTo>
                <a:lnTo>
                  <a:pt x="243" y="557"/>
                </a:lnTo>
                <a:lnTo>
                  <a:pt x="243" y="557"/>
                </a:lnTo>
                <a:lnTo>
                  <a:pt x="243" y="552"/>
                </a:lnTo>
                <a:lnTo>
                  <a:pt x="243" y="547"/>
                </a:lnTo>
                <a:lnTo>
                  <a:pt x="243" y="547"/>
                </a:lnTo>
                <a:lnTo>
                  <a:pt x="241" y="541"/>
                </a:lnTo>
                <a:lnTo>
                  <a:pt x="240" y="532"/>
                </a:lnTo>
                <a:lnTo>
                  <a:pt x="240" y="532"/>
                </a:lnTo>
                <a:lnTo>
                  <a:pt x="240" y="527"/>
                </a:lnTo>
                <a:lnTo>
                  <a:pt x="240" y="525"/>
                </a:lnTo>
                <a:lnTo>
                  <a:pt x="240" y="524"/>
                </a:lnTo>
                <a:lnTo>
                  <a:pt x="240" y="524"/>
                </a:lnTo>
                <a:lnTo>
                  <a:pt x="241" y="519"/>
                </a:lnTo>
                <a:lnTo>
                  <a:pt x="241" y="510"/>
                </a:lnTo>
                <a:lnTo>
                  <a:pt x="243" y="504"/>
                </a:lnTo>
                <a:lnTo>
                  <a:pt x="243" y="499"/>
                </a:lnTo>
                <a:lnTo>
                  <a:pt x="243" y="499"/>
                </a:lnTo>
                <a:lnTo>
                  <a:pt x="245" y="497"/>
                </a:lnTo>
                <a:lnTo>
                  <a:pt x="245" y="495"/>
                </a:lnTo>
                <a:lnTo>
                  <a:pt x="245" y="495"/>
                </a:lnTo>
                <a:lnTo>
                  <a:pt x="246" y="490"/>
                </a:lnTo>
                <a:lnTo>
                  <a:pt x="246" y="490"/>
                </a:lnTo>
                <a:lnTo>
                  <a:pt x="248" y="485"/>
                </a:lnTo>
                <a:lnTo>
                  <a:pt x="246" y="479"/>
                </a:lnTo>
                <a:lnTo>
                  <a:pt x="246" y="479"/>
                </a:lnTo>
                <a:lnTo>
                  <a:pt x="251" y="479"/>
                </a:lnTo>
                <a:lnTo>
                  <a:pt x="255" y="479"/>
                </a:lnTo>
                <a:lnTo>
                  <a:pt x="256" y="477"/>
                </a:lnTo>
                <a:lnTo>
                  <a:pt x="256" y="477"/>
                </a:lnTo>
                <a:lnTo>
                  <a:pt x="256" y="475"/>
                </a:lnTo>
                <a:lnTo>
                  <a:pt x="256" y="472"/>
                </a:lnTo>
                <a:lnTo>
                  <a:pt x="253" y="470"/>
                </a:lnTo>
                <a:lnTo>
                  <a:pt x="253" y="470"/>
                </a:lnTo>
                <a:lnTo>
                  <a:pt x="246" y="462"/>
                </a:lnTo>
                <a:lnTo>
                  <a:pt x="246" y="462"/>
                </a:lnTo>
                <a:lnTo>
                  <a:pt x="241" y="460"/>
                </a:lnTo>
                <a:lnTo>
                  <a:pt x="238" y="457"/>
                </a:lnTo>
                <a:lnTo>
                  <a:pt x="238" y="457"/>
                </a:lnTo>
                <a:lnTo>
                  <a:pt x="238" y="448"/>
                </a:lnTo>
                <a:lnTo>
                  <a:pt x="238" y="448"/>
                </a:lnTo>
                <a:lnTo>
                  <a:pt x="238" y="442"/>
                </a:lnTo>
                <a:lnTo>
                  <a:pt x="238" y="442"/>
                </a:lnTo>
                <a:lnTo>
                  <a:pt x="241" y="413"/>
                </a:lnTo>
                <a:lnTo>
                  <a:pt x="241" y="413"/>
                </a:lnTo>
                <a:lnTo>
                  <a:pt x="243" y="393"/>
                </a:lnTo>
                <a:lnTo>
                  <a:pt x="243" y="373"/>
                </a:lnTo>
                <a:lnTo>
                  <a:pt x="243" y="373"/>
                </a:lnTo>
                <a:lnTo>
                  <a:pt x="243" y="353"/>
                </a:lnTo>
                <a:lnTo>
                  <a:pt x="243" y="353"/>
                </a:lnTo>
                <a:lnTo>
                  <a:pt x="243" y="348"/>
                </a:lnTo>
                <a:lnTo>
                  <a:pt x="241" y="344"/>
                </a:lnTo>
                <a:lnTo>
                  <a:pt x="241" y="344"/>
                </a:lnTo>
                <a:lnTo>
                  <a:pt x="235" y="336"/>
                </a:lnTo>
                <a:lnTo>
                  <a:pt x="235" y="336"/>
                </a:lnTo>
                <a:lnTo>
                  <a:pt x="238" y="321"/>
                </a:lnTo>
                <a:lnTo>
                  <a:pt x="238" y="321"/>
                </a:lnTo>
                <a:lnTo>
                  <a:pt x="241" y="312"/>
                </a:lnTo>
                <a:lnTo>
                  <a:pt x="243" y="304"/>
                </a:lnTo>
                <a:lnTo>
                  <a:pt x="243" y="304"/>
                </a:lnTo>
                <a:lnTo>
                  <a:pt x="241" y="296"/>
                </a:lnTo>
                <a:lnTo>
                  <a:pt x="241" y="296"/>
                </a:lnTo>
                <a:lnTo>
                  <a:pt x="241" y="289"/>
                </a:lnTo>
                <a:lnTo>
                  <a:pt x="241" y="289"/>
                </a:lnTo>
                <a:lnTo>
                  <a:pt x="240" y="281"/>
                </a:lnTo>
                <a:lnTo>
                  <a:pt x="236" y="274"/>
                </a:lnTo>
                <a:lnTo>
                  <a:pt x="236" y="274"/>
                </a:lnTo>
                <a:lnTo>
                  <a:pt x="236" y="276"/>
                </a:lnTo>
                <a:lnTo>
                  <a:pt x="236" y="276"/>
                </a:lnTo>
                <a:lnTo>
                  <a:pt x="236" y="260"/>
                </a:lnTo>
                <a:lnTo>
                  <a:pt x="235" y="245"/>
                </a:lnTo>
                <a:lnTo>
                  <a:pt x="235" y="245"/>
                </a:lnTo>
                <a:lnTo>
                  <a:pt x="233" y="230"/>
                </a:lnTo>
                <a:lnTo>
                  <a:pt x="233" y="222"/>
                </a:lnTo>
                <a:lnTo>
                  <a:pt x="231" y="215"/>
                </a:lnTo>
                <a:lnTo>
                  <a:pt x="231" y="215"/>
                </a:lnTo>
                <a:lnTo>
                  <a:pt x="226" y="208"/>
                </a:lnTo>
                <a:lnTo>
                  <a:pt x="221" y="203"/>
                </a:lnTo>
                <a:lnTo>
                  <a:pt x="209" y="197"/>
                </a:lnTo>
                <a:lnTo>
                  <a:pt x="209" y="197"/>
                </a:lnTo>
                <a:lnTo>
                  <a:pt x="199" y="192"/>
                </a:lnTo>
                <a:lnTo>
                  <a:pt x="199" y="192"/>
                </a:lnTo>
                <a:lnTo>
                  <a:pt x="193" y="188"/>
                </a:lnTo>
                <a:lnTo>
                  <a:pt x="186" y="187"/>
                </a:lnTo>
                <a:lnTo>
                  <a:pt x="186" y="187"/>
                </a:lnTo>
                <a:lnTo>
                  <a:pt x="188" y="183"/>
                </a:lnTo>
                <a:lnTo>
                  <a:pt x="189" y="178"/>
                </a:lnTo>
                <a:lnTo>
                  <a:pt x="191" y="170"/>
                </a:lnTo>
                <a:lnTo>
                  <a:pt x="191" y="170"/>
                </a:lnTo>
                <a:lnTo>
                  <a:pt x="196" y="160"/>
                </a:lnTo>
                <a:lnTo>
                  <a:pt x="201" y="150"/>
                </a:lnTo>
                <a:lnTo>
                  <a:pt x="201" y="150"/>
                </a:lnTo>
                <a:lnTo>
                  <a:pt x="206" y="143"/>
                </a:lnTo>
                <a:lnTo>
                  <a:pt x="208" y="138"/>
                </a:lnTo>
                <a:lnTo>
                  <a:pt x="209" y="135"/>
                </a:lnTo>
                <a:lnTo>
                  <a:pt x="209" y="135"/>
                </a:lnTo>
                <a:lnTo>
                  <a:pt x="208" y="123"/>
                </a:lnTo>
                <a:lnTo>
                  <a:pt x="206" y="116"/>
                </a:lnTo>
                <a:lnTo>
                  <a:pt x="208" y="114"/>
                </a:lnTo>
                <a:lnTo>
                  <a:pt x="209" y="114"/>
                </a:lnTo>
                <a:lnTo>
                  <a:pt x="209" y="114"/>
                </a:lnTo>
                <a:lnTo>
                  <a:pt x="208" y="113"/>
                </a:lnTo>
                <a:lnTo>
                  <a:pt x="206" y="111"/>
                </a:lnTo>
                <a:lnTo>
                  <a:pt x="209" y="108"/>
                </a:lnTo>
                <a:lnTo>
                  <a:pt x="214" y="103"/>
                </a:lnTo>
                <a:lnTo>
                  <a:pt x="214" y="103"/>
                </a:lnTo>
                <a:lnTo>
                  <a:pt x="214" y="98"/>
                </a:lnTo>
                <a:lnTo>
                  <a:pt x="214" y="94"/>
                </a:lnTo>
                <a:lnTo>
                  <a:pt x="214" y="89"/>
                </a:lnTo>
                <a:lnTo>
                  <a:pt x="216" y="86"/>
                </a:lnTo>
                <a:lnTo>
                  <a:pt x="216" y="86"/>
                </a:lnTo>
                <a:lnTo>
                  <a:pt x="218" y="81"/>
                </a:lnTo>
                <a:lnTo>
                  <a:pt x="218" y="76"/>
                </a:lnTo>
                <a:lnTo>
                  <a:pt x="218" y="68"/>
                </a:lnTo>
                <a:lnTo>
                  <a:pt x="218" y="68"/>
                </a:lnTo>
                <a:lnTo>
                  <a:pt x="214" y="57"/>
                </a:lnTo>
                <a:lnTo>
                  <a:pt x="214" y="57"/>
                </a:lnTo>
                <a:lnTo>
                  <a:pt x="211" y="51"/>
                </a:lnTo>
                <a:lnTo>
                  <a:pt x="211" y="51"/>
                </a:lnTo>
                <a:lnTo>
                  <a:pt x="209" y="49"/>
                </a:lnTo>
                <a:lnTo>
                  <a:pt x="208" y="44"/>
                </a:lnTo>
                <a:lnTo>
                  <a:pt x="206" y="41"/>
                </a:lnTo>
                <a:lnTo>
                  <a:pt x="204" y="37"/>
                </a:lnTo>
                <a:lnTo>
                  <a:pt x="204" y="37"/>
                </a:lnTo>
                <a:lnTo>
                  <a:pt x="206" y="37"/>
                </a:lnTo>
                <a:lnTo>
                  <a:pt x="206" y="37"/>
                </a:lnTo>
                <a:lnTo>
                  <a:pt x="203" y="34"/>
                </a:lnTo>
                <a:lnTo>
                  <a:pt x="201" y="34"/>
                </a:lnTo>
                <a:lnTo>
                  <a:pt x="201" y="34"/>
                </a:lnTo>
                <a:lnTo>
                  <a:pt x="201" y="34"/>
                </a:lnTo>
                <a:lnTo>
                  <a:pt x="203" y="36"/>
                </a:lnTo>
                <a:lnTo>
                  <a:pt x="203" y="36"/>
                </a:lnTo>
                <a:lnTo>
                  <a:pt x="196" y="31"/>
                </a:lnTo>
                <a:lnTo>
                  <a:pt x="196" y="31"/>
                </a:lnTo>
                <a:lnTo>
                  <a:pt x="194" y="29"/>
                </a:lnTo>
                <a:lnTo>
                  <a:pt x="194" y="29"/>
                </a:lnTo>
                <a:lnTo>
                  <a:pt x="191" y="26"/>
                </a:lnTo>
                <a:lnTo>
                  <a:pt x="191" y="26"/>
                </a:lnTo>
                <a:lnTo>
                  <a:pt x="189" y="21"/>
                </a:lnTo>
                <a:lnTo>
                  <a:pt x="189" y="21"/>
                </a:lnTo>
                <a:lnTo>
                  <a:pt x="189" y="21"/>
                </a:lnTo>
                <a:lnTo>
                  <a:pt x="189" y="21"/>
                </a:lnTo>
                <a:lnTo>
                  <a:pt x="188" y="21"/>
                </a:lnTo>
                <a:lnTo>
                  <a:pt x="188" y="21"/>
                </a:lnTo>
                <a:lnTo>
                  <a:pt x="186" y="17"/>
                </a:lnTo>
                <a:lnTo>
                  <a:pt x="186" y="17"/>
                </a:lnTo>
                <a:lnTo>
                  <a:pt x="189" y="19"/>
                </a:lnTo>
                <a:lnTo>
                  <a:pt x="189" y="19"/>
                </a:lnTo>
                <a:lnTo>
                  <a:pt x="188" y="17"/>
                </a:lnTo>
                <a:lnTo>
                  <a:pt x="186" y="17"/>
                </a:lnTo>
                <a:lnTo>
                  <a:pt x="183" y="16"/>
                </a:lnTo>
                <a:lnTo>
                  <a:pt x="183" y="16"/>
                </a:lnTo>
                <a:lnTo>
                  <a:pt x="183" y="16"/>
                </a:lnTo>
                <a:lnTo>
                  <a:pt x="183" y="14"/>
                </a:lnTo>
                <a:lnTo>
                  <a:pt x="183" y="14"/>
                </a:lnTo>
                <a:lnTo>
                  <a:pt x="183" y="16"/>
                </a:lnTo>
                <a:lnTo>
                  <a:pt x="181" y="14"/>
                </a:lnTo>
                <a:lnTo>
                  <a:pt x="181" y="14"/>
                </a:lnTo>
                <a:lnTo>
                  <a:pt x="179" y="12"/>
                </a:lnTo>
                <a:lnTo>
                  <a:pt x="179" y="12"/>
                </a:lnTo>
                <a:lnTo>
                  <a:pt x="179" y="12"/>
                </a:lnTo>
                <a:lnTo>
                  <a:pt x="179" y="9"/>
                </a:lnTo>
                <a:lnTo>
                  <a:pt x="179" y="9"/>
                </a:lnTo>
                <a:lnTo>
                  <a:pt x="174" y="10"/>
                </a:lnTo>
                <a:lnTo>
                  <a:pt x="169" y="9"/>
                </a:lnTo>
                <a:lnTo>
                  <a:pt x="162" y="5"/>
                </a:lnTo>
                <a:lnTo>
                  <a:pt x="162" y="5"/>
                </a:lnTo>
                <a:lnTo>
                  <a:pt x="162" y="4"/>
                </a:lnTo>
                <a:lnTo>
                  <a:pt x="162" y="4"/>
                </a:lnTo>
                <a:lnTo>
                  <a:pt x="161" y="4"/>
                </a:lnTo>
                <a:lnTo>
                  <a:pt x="159" y="4"/>
                </a:lnTo>
                <a:lnTo>
                  <a:pt x="159" y="2"/>
                </a:lnTo>
                <a:lnTo>
                  <a:pt x="159" y="2"/>
                </a:lnTo>
                <a:lnTo>
                  <a:pt x="146" y="2"/>
                </a:lnTo>
                <a:lnTo>
                  <a:pt x="146" y="2"/>
                </a:lnTo>
                <a:lnTo>
                  <a:pt x="144" y="2"/>
                </a:lnTo>
                <a:lnTo>
                  <a:pt x="142" y="2"/>
                </a:lnTo>
                <a:lnTo>
                  <a:pt x="142" y="2"/>
                </a:lnTo>
                <a:lnTo>
                  <a:pt x="142" y="0"/>
                </a:lnTo>
                <a:lnTo>
                  <a:pt x="142" y="0"/>
                </a:lnTo>
                <a:lnTo>
                  <a:pt x="142" y="0"/>
                </a:lnTo>
                <a:lnTo>
                  <a:pt x="141" y="0"/>
                </a:lnTo>
                <a:lnTo>
                  <a:pt x="139" y="2"/>
                </a:lnTo>
                <a:lnTo>
                  <a:pt x="137" y="2"/>
                </a:lnTo>
                <a:lnTo>
                  <a:pt x="136" y="2"/>
                </a:lnTo>
                <a:lnTo>
                  <a:pt x="136" y="2"/>
                </a:lnTo>
                <a:lnTo>
                  <a:pt x="134" y="5"/>
                </a:lnTo>
                <a:lnTo>
                  <a:pt x="134" y="5"/>
                </a:lnTo>
                <a:lnTo>
                  <a:pt x="131" y="5"/>
                </a:lnTo>
                <a:lnTo>
                  <a:pt x="131" y="5"/>
                </a:lnTo>
                <a:lnTo>
                  <a:pt x="129" y="4"/>
                </a:lnTo>
                <a:lnTo>
                  <a:pt x="127" y="2"/>
                </a:lnTo>
                <a:lnTo>
                  <a:pt x="127" y="2"/>
                </a:lnTo>
                <a:lnTo>
                  <a:pt x="127" y="5"/>
                </a:lnTo>
                <a:lnTo>
                  <a:pt x="125" y="5"/>
                </a:lnTo>
                <a:lnTo>
                  <a:pt x="124" y="5"/>
                </a:lnTo>
                <a:lnTo>
                  <a:pt x="122" y="4"/>
                </a:lnTo>
                <a:lnTo>
                  <a:pt x="122" y="4"/>
                </a:lnTo>
                <a:lnTo>
                  <a:pt x="124" y="4"/>
                </a:lnTo>
                <a:lnTo>
                  <a:pt x="124" y="4"/>
                </a:lnTo>
                <a:lnTo>
                  <a:pt x="122" y="4"/>
                </a:lnTo>
                <a:lnTo>
                  <a:pt x="120" y="4"/>
                </a:lnTo>
                <a:lnTo>
                  <a:pt x="114" y="5"/>
                </a:lnTo>
                <a:lnTo>
                  <a:pt x="114" y="5"/>
                </a:lnTo>
                <a:lnTo>
                  <a:pt x="114" y="4"/>
                </a:lnTo>
                <a:lnTo>
                  <a:pt x="114" y="4"/>
                </a:lnTo>
                <a:lnTo>
                  <a:pt x="110" y="4"/>
                </a:lnTo>
                <a:lnTo>
                  <a:pt x="110" y="4"/>
                </a:lnTo>
                <a:lnTo>
                  <a:pt x="107" y="7"/>
                </a:lnTo>
                <a:lnTo>
                  <a:pt x="100" y="12"/>
                </a:lnTo>
                <a:lnTo>
                  <a:pt x="100" y="12"/>
                </a:lnTo>
                <a:lnTo>
                  <a:pt x="99" y="12"/>
                </a:lnTo>
                <a:lnTo>
                  <a:pt x="97" y="14"/>
                </a:lnTo>
                <a:lnTo>
                  <a:pt x="94" y="19"/>
                </a:lnTo>
                <a:lnTo>
                  <a:pt x="94" y="19"/>
                </a:lnTo>
                <a:lnTo>
                  <a:pt x="95" y="19"/>
                </a:lnTo>
                <a:lnTo>
                  <a:pt x="95" y="21"/>
                </a:lnTo>
                <a:lnTo>
                  <a:pt x="92" y="24"/>
                </a:lnTo>
                <a:lnTo>
                  <a:pt x="90" y="26"/>
                </a:lnTo>
                <a:lnTo>
                  <a:pt x="89" y="27"/>
                </a:lnTo>
                <a:lnTo>
                  <a:pt x="89" y="27"/>
                </a:lnTo>
                <a:lnTo>
                  <a:pt x="87" y="29"/>
                </a:lnTo>
                <a:lnTo>
                  <a:pt x="87" y="29"/>
                </a:lnTo>
                <a:lnTo>
                  <a:pt x="85" y="29"/>
                </a:lnTo>
                <a:lnTo>
                  <a:pt x="85" y="29"/>
                </a:lnTo>
                <a:lnTo>
                  <a:pt x="82" y="31"/>
                </a:lnTo>
                <a:lnTo>
                  <a:pt x="80" y="34"/>
                </a:lnTo>
                <a:lnTo>
                  <a:pt x="80" y="34"/>
                </a:lnTo>
                <a:lnTo>
                  <a:pt x="75" y="41"/>
                </a:lnTo>
                <a:lnTo>
                  <a:pt x="75" y="41"/>
                </a:lnTo>
                <a:lnTo>
                  <a:pt x="75" y="46"/>
                </a:lnTo>
                <a:lnTo>
                  <a:pt x="72" y="49"/>
                </a:lnTo>
                <a:lnTo>
                  <a:pt x="72" y="49"/>
                </a:lnTo>
                <a:lnTo>
                  <a:pt x="73" y="49"/>
                </a:lnTo>
                <a:lnTo>
                  <a:pt x="73" y="49"/>
                </a:lnTo>
                <a:lnTo>
                  <a:pt x="68" y="69"/>
                </a:lnTo>
                <a:lnTo>
                  <a:pt x="68" y="69"/>
                </a:lnTo>
                <a:lnTo>
                  <a:pt x="67" y="78"/>
                </a:lnTo>
                <a:lnTo>
                  <a:pt x="67" y="89"/>
                </a:lnTo>
                <a:lnTo>
                  <a:pt x="67" y="89"/>
                </a:lnTo>
                <a:lnTo>
                  <a:pt x="68" y="98"/>
                </a:lnTo>
                <a:lnTo>
                  <a:pt x="68" y="98"/>
                </a:lnTo>
                <a:lnTo>
                  <a:pt x="70" y="109"/>
                </a:lnTo>
                <a:lnTo>
                  <a:pt x="70" y="109"/>
                </a:lnTo>
                <a:lnTo>
                  <a:pt x="70" y="113"/>
                </a:lnTo>
                <a:lnTo>
                  <a:pt x="72" y="116"/>
                </a:lnTo>
                <a:lnTo>
                  <a:pt x="72" y="116"/>
                </a:lnTo>
                <a:lnTo>
                  <a:pt x="73" y="118"/>
                </a:lnTo>
                <a:lnTo>
                  <a:pt x="75" y="121"/>
                </a:lnTo>
                <a:lnTo>
                  <a:pt x="75" y="123"/>
                </a:lnTo>
                <a:lnTo>
                  <a:pt x="77" y="125"/>
                </a:lnTo>
                <a:lnTo>
                  <a:pt x="77" y="125"/>
                </a:lnTo>
                <a:lnTo>
                  <a:pt x="77" y="125"/>
                </a:lnTo>
                <a:lnTo>
                  <a:pt x="77" y="126"/>
                </a:lnTo>
                <a:lnTo>
                  <a:pt x="78" y="128"/>
                </a:lnTo>
                <a:lnTo>
                  <a:pt x="78" y="128"/>
                </a:lnTo>
                <a:lnTo>
                  <a:pt x="82" y="133"/>
                </a:lnTo>
                <a:lnTo>
                  <a:pt x="85" y="138"/>
                </a:lnTo>
                <a:lnTo>
                  <a:pt x="85" y="138"/>
                </a:lnTo>
                <a:lnTo>
                  <a:pt x="89" y="143"/>
                </a:lnTo>
                <a:lnTo>
                  <a:pt x="89" y="143"/>
                </a:lnTo>
                <a:lnTo>
                  <a:pt x="90" y="143"/>
                </a:lnTo>
                <a:lnTo>
                  <a:pt x="92" y="143"/>
                </a:lnTo>
                <a:lnTo>
                  <a:pt x="92" y="143"/>
                </a:lnTo>
                <a:lnTo>
                  <a:pt x="97" y="146"/>
                </a:lnTo>
                <a:lnTo>
                  <a:pt x="99" y="151"/>
                </a:lnTo>
                <a:lnTo>
                  <a:pt x="99" y="151"/>
                </a:lnTo>
                <a:lnTo>
                  <a:pt x="100" y="150"/>
                </a:lnTo>
                <a:lnTo>
                  <a:pt x="100" y="150"/>
                </a:lnTo>
                <a:lnTo>
                  <a:pt x="99" y="148"/>
                </a:lnTo>
                <a:lnTo>
                  <a:pt x="100" y="146"/>
                </a:lnTo>
                <a:lnTo>
                  <a:pt x="100" y="146"/>
                </a:lnTo>
                <a:lnTo>
                  <a:pt x="100" y="150"/>
                </a:lnTo>
                <a:lnTo>
                  <a:pt x="100" y="151"/>
                </a:lnTo>
                <a:lnTo>
                  <a:pt x="100" y="151"/>
                </a:lnTo>
                <a:lnTo>
                  <a:pt x="99" y="163"/>
                </a:lnTo>
                <a:lnTo>
                  <a:pt x="95" y="172"/>
                </a:lnTo>
                <a:lnTo>
                  <a:pt x="95" y="172"/>
                </a:lnTo>
                <a:lnTo>
                  <a:pt x="94" y="178"/>
                </a:lnTo>
                <a:lnTo>
                  <a:pt x="90" y="182"/>
                </a:lnTo>
                <a:lnTo>
                  <a:pt x="90" y="182"/>
                </a:lnTo>
                <a:lnTo>
                  <a:pt x="85" y="182"/>
                </a:lnTo>
                <a:lnTo>
                  <a:pt x="82" y="182"/>
                </a:lnTo>
                <a:lnTo>
                  <a:pt x="80" y="183"/>
                </a:lnTo>
                <a:lnTo>
                  <a:pt x="80" y="183"/>
                </a:lnTo>
                <a:lnTo>
                  <a:pt x="73" y="182"/>
                </a:lnTo>
                <a:lnTo>
                  <a:pt x="73" y="182"/>
                </a:lnTo>
                <a:lnTo>
                  <a:pt x="67" y="183"/>
                </a:lnTo>
                <a:lnTo>
                  <a:pt x="67" y="183"/>
                </a:lnTo>
                <a:lnTo>
                  <a:pt x="63" y="185"/>
                </a:lnTo>
                <a:lnTo>
                  <a:pt x="63" y="187"/>
                </a:lnTo>
                <a:lnTo>
                  <a:pt x="63" y="188"/>
                </a:lnTo>
                <a:lnTo>
                  <a:pt x="63" y="188"/>
                </a:lnTo>
                <a:lnTo>
                  <a:pt x="65" y="190"/>
                </a:lnTo>
                <a:lnTo>
                  <a:pt x="65" y="192"/>
                </a:lnTo>
                <a:lnTo>
                  <a:pt x="65" y="192"/>
                </a:lnTo>
                <a:lnTo>
                  <a:pt x="68" y="193"/>
                </a:lnTo>
                <a:lnTo>
                  <a:pt x="68" y="193"/>
                </a:lnTo>
                <a:lnTo>
                  <a:pt x="63" y="195"/>
                </a:lnTo>
                <a:lnTo>
                  <a:pt x="57" y="197"/>
                </a:lnTo>
                <a:lnTo>
                  <a:pt x="57" y="197"/>
                </a:lnTo>
                <a:lnTo>
                  <a:pt x="57" y="198"/>
                </a:lnTo>
                <a:lnTo>
                  <a:pt x="57" y="198"/>
                </a:lnTo>
                <a:lnTo>
                  <a:pt x="57" y="198"/>
                </a:lnTo>
                <a:lnTo>
                  <a:pt x="57" y="198"/>
                </a:lnTo>
                <a:lnTo>
                  <a:pt x="53" y="203"/>
                </a:lnTo>
                <a:lnTo>
                  <a:pt x="53" y="203"/>
                </a:lnTo>
                <a:lnTo>
                  <a:pt x="55" y="203"/>
                </a:lnTo>
                <a:lnTo>
                  <a:pt x="55" y="203"/>
                </a:lnTo>
                <a:lnTo>
                  <a:pt x="52" y="205"/>
                </a:lnTo>
                <a:lnTo>
                  <a:pt x="48" y="207"/>
                </a:lnTo>
                <a:lnTo>
                  <a:pt x="48" y="207"/>
                </a:lnTo>
                <a:lnTo>
                  <a:pt x="42" y="213"/>
                </a:lnTo>
                <a:lnTo>
                  <a:pt x="42" y="213"/>
                </a:lnTo>
                <a:lnTo>
                  <a:pt x="38" y="222"/>
                </a:lnTo>
                <a:lnTo>
                  <a:pt x="35" y="230"/>
                </a:lnTo>
                <a:lnTo>
                  <a:pt x="35" y="230"/>
                </a:lnTo>
                <a:lnTo>
                  <a:pt x="37" y="229"/>
                </a:lnTo>
                <a:lnTo>
                  <a:pt x="38" y="229"/>
                </a:lnTo>
                <a:lnTo>
                  <a:pt x="38" y="229"/>
                </a:lnTo>
                <a:lnTo>
                  <a:pt x="38" y="225"/>
                </a:lnTo>
                <a:lnTo>
                  <a:pt x="42" y="224"/>
                </a:lnTo>
                <a:lnTo>
                  <a:pt x="42" y="224"/>
                </a:lnTo>
                <a:lnTo>
                  <a:pt x="43" y="222"/>
                </a:lnTo>
                <a:lnTo>
                  <a:pt x="47" y="220"/>
                </a:lnTo>
                <a:lnTo>
                  <a:pt x="47" y="220"/>
                </a:lnTo>
                <a:lnTo>
                  <a:pt x="43" y="224"/>
                </a:lnTo>
                <a:lnTo>
                  <a:pt x="42" y="227"/>
                </a:lnTo>
                <a:lnTo>
                  <a:pt x="42" y="227"/>
                </a:lnTo>
                <a:lnTo>
                  <a:pt x="38" y="230"/>
                </a:lnTo>
                <a:lnTo>
                  <a:pt x="38" y="230"/>
                </a:lnTo>
                <a:lnTo>
                  <a:pt x="25" y="242"/>
                </a:lnTo>
                <a:lnTo>
                  <a:pt x="25" y="242"/>
                </a:lnTo>
                <a:lnTo>
                  <a:pt x="20" y="247"/>
                </a:lnTo>
                <a:lnTo>
                  <a:pt x="20" y="247"/>
                </a:lnTo>
                <a:lnTo>
                  <a:pt x="16" y="250"/>
                </a:lnTo>
                <a:lnTo>
                  <a:pt x="16" y="250"/>
                </a:lnTo>
                <a:lnTo>
                  <a:pt x="13" y="255"/>
                </a:lnTo>
                <a:lnTo>
                  <a:pt x="13" y="255"/>
                </a:lnTo>
                <a:lnTo>
                  <a:pt x="10" y="260"/>
                </a:lnTo>
                <a:lnTo>
                  <a:pt x="10" y="260"/>
                </a:lnTo>
                <a:lnTo>
                  <a:pt x="8" y="264"/>
                </a:lnTo>
                <a:lnTo>
                  <a:pt x="6" y="267"/>
                </a:lnTo>
                <a:lnTo>
                  <a:pt x="6" y="267"/>
                </a:lnTo>
                <a:lnTo>
                  <a:pt x="8" y="269"/>
                </a:lnTo>
                <a:lnTo>
                  <a:pt x="8" y="269"/>
                </a:lnTo>
                <a:lnTo>
                  <a:pt x="6" y="269"/>
                </a:lnTo>
                <a:lnTo>
                  <a:pt x="6" y="269"/>
                </a:lnTo>
                <a:lnTo>
                  <a:pt x="5" y="272"/>
                </a:lnTo>
                <a:lnTo>
                  <a:pt x="3" y="277"/>
                </a:lnTo>
                <a:lnTo>
                  <a:pt x="1" y="287"/>
                </a:lnTo>
                <a:lnTo>
                  <a:pt x="1" y="287"/>
                </a:lnTo>
                <a:lnTo>
                  <a:pt x="1" y="296"/>
                </a:lnTo>
                <a:lnTo>
                  <a:pt x="1" y="296"/>
                </a:lnTo>
                <a:lnTo>
                  <a:pt x="1" y="301"/>
                </a:lnTo>
                <a:lnTo>
                  <a:pt x="0" y="306"/>
                </a:lnTo>
                <a:lnTo>
                  <a:pt x="0" y="306"/>
                </a:lnTo>
                <a:lnTo>
                  <a:pt x="0" y="309"/>
                </a:lnTo>
                <a:lnTo>
                  <a:pt x="1" y="314"/>
                </a:lnTo>
                <a:lnTo>
                  <a:pt x="1" y="314"/>
                </a:lnTo>
                <a:lnTo>
                  <a:pt x="5" y="319"/>
                </a:lnTo>
                <a:lnTo>
                  <a:pt x="5" y="319"/>
                </a:lnTo>
                <a:lnTo>
                  <a:pt x="3" y="323"/>
                </a:lnTo>
                <a:lnTo>
                  <a:pt x="3" y="328"/>
                </a:lnTo>
                <a:lnTo>
                  <a:pt x="3" y="328"/>
                </a:lnTo>
                <a:lnTo>
                  <a:pt x="3" y="333"/>
                </a:lnTo>
                <a:lnTo>
                  <a:pt x="3" y="336"/>
                </a:lnTo>
                <a:lnTo>
                  <a:pt x="3" y="336"/>
                </a:lnTo>
                <a:lnTo>
                  <a:pt x="1" y="346"/>
                </a:lnTo>
                <a:lnTo>
                  <a:pt x="1" y="346"/>
                </a:lnTo>
                <a:lnTo>
                  <a:pt x="1" y="348"/>
                </a:lnTo>
                <a:lnTo>
                  <a:pt x="0" y="349"/>
                </a:lnTo>
                <a:lnTo>
                  <a:pt x="1" y="353"/>
                </a:lnTo>
                <a:lnTo>
                  <a:pt x="1" y="353"/>
                </a:lnTo>
                <a:lnTo>
                  <a:pt x="5" y="356"/>
                </a:lnTo>
                <a:lnTo>
                  <a:pt x="5" y="359"/>
                </a:lnTo>
                <a:lnTo>
                  <a:pt x="5" y="359"/>
                </a:lnTo>
                <a:lnTo>
                  <a:pt x="5" y="364"/>
                </a:lnTo>
                <a:lnTo>
                  <a:pt x="6" y="368"/>
                </a:lnTo>
                <a:lnTo>
                  <a:pt x="6" y="368"/>
                </a:lnTo>
                <a:lnTo>
                  <a:pt x="8" y="371"/>
                </a:lnTo>
                <a:lnTo>
                  <a:pt x="8" y="373"/>
                </a:lnTo>
                <a:lnTo>
                  <a:pt x="6" y="375"/>
                </a:lnTo>
                <a:lnTo>
                  <a:pt x="6" y="375"/>
                </a:lnTo>
                <a:lnTo>
                  <a:pt x="6" y="376"/>
                </a:lnTo>
                <a:lnTo>
                  <a:pt x="6" y="378"/>
                </a:lnTo>
                <a:lnTo>
                  <a:pt x="6" y="381"/>
                </a:lnTo>
                <a:lnTo>
                  <a:pt x="6" y="381"/>
                </a:lnTo>
                <a:lnTo>
                  <a:pt x="6" y="386"/>
                </a:lnTo>
                <a:lnTo>
                  <a:pt x="5" y="388"/>
                </a:lnTo>
                <a:lnTo>
                  <a:pt x="5" y="388"/>
                </a:lnTo>
                <a:lnTo>
                  <a:pt x="3" y="393"/>
                </a:lnTo>
                <a:lnTo>
                  <a:pt x="3" y="393"/>
                </a:lnTo>
                <a:lnTo>
                  <a:pt x="6" y="395"/>
                </a:lnTo>
                <a:lnTo>
                  <a:pt x="6" y="395"/>
                </a:lnTo>
                <a:lnTo>
                  <a:pt x="11" y="401"/>
                </a:lnTo>
                <a:lnTo>
                  <a:pt x="11" y="401"/>
                </a:lnTo>
                <a:lnTo>
                  <a:pt x="11" y="405"/>
                </a:lnTo>
                <a:lnTo>
                  <a:pt x="11" y="410"/>
                </a:lnTo>
                <a:lnTo>
                  <a:pt x="11" y="410"/>
                </a:lnTo>
                <a:lnTo>
                  <a:pt x="11" y="413"/>
                </a:lnTo>
                <a:lnTo>
                  <a:pt x="13" y="418"/>
                </a:lnTo>
                <a:lnTo>
                  <a:pt x="13" y="418"/>
                </a:lnTo>
                <a:lnTo>
                  <a:pt x="15" y="423"/>
                </a:lnTo>
                <a:lnTo>
                  <a:pt x="15" y="428"/>
                </a:lnTo>
                <a:lnTo>
                  <a:pt x="15" y="428"/>
                </a:lnTo>
                <a:lnTo>
                  <a:pt x="16" y="432"/>
                </a:lnTo>
                <a:lnTo>
                  <a:pt x="18" y="437"/>
                </a:lnTo>
                <a:lnTo>
                  <a:pt x="18" y="437"/>
                </a:lnTo>
                <a:lnTo>
                  <a:pt x="16" y="440"/>
                </a:lnTo>
                <a:lnTo>
                  <a:pt x="16" y="442"/>
                </a:lnTo>
                <a:lnTo>
                  <a:pt x="18" y="443"/>
                </a:lnTo>
                <a:lnTo>
                  <a:pt x="18" y="443"/>
                </a:lnTo>
                <a:lnTo>
                  <a:pt x="28" y="455"/>
                </a:lnTo>
                <a:lnTo>
                  <a:pt x="28" y="455"/>
                </a:lnTo>
                <a:lnTo>
                  <a:pt x="30" y="458"/>
                </a:lnTo>
                <a:lnTo>
                  <a:pt x="32" y="462"/>
                </a:lnTo>
                <a:lnTo>
                  <a:pt x="32" y="462"/>
                </a:lnTo>
                <a:lnTo>
                  <a:pt x="35" y="473"/>
                </a:lnTo>
                <a:lnTo>
                  <a:pt x="37" y="484"/>
                </a:lnTo>
                <a:lnTo>
                  <a:pt x="37" y="484"/>
                </a:lnTo>
                <a:lnTo>
                  <a:pt x="37" y="505"/>
                </a:lnTo>
                <a:lnTo>
                  <a:pt x="37" y="505"/>
                </a:lnTo>
                <a:lnTo>
                  <a:pt x="37" y="510"/>
                </a:lnTo>
                <a:lnTo>
                  <a:pt x="35" y="515"/>
                </a:lnTo>
                <a:lnTo>
                  <a:pt x="35" y="515"/>
                </a:lnTo>
                <a:lnTo>
                  <a:pt x="33" y="520"/>
                </a:lnTo>
                <a:lnTo>
                  <a:pt x="32" y="525"/>
                </a:lnTo>
                <a:lnTo>
                  <a:pt x="32" y="525"/>
                </a:lnTo>
                <a:lnTo>
                  <a:pt x="33" y="531"/>
                </a:lnTo>
                <a:lnTo>
                  <a:pt x="35" y="534"/>
                </a:lnTo>
                <a:lnTo>
                  <a:pt x="40" y="544"/>
                </a:lnTo>
                <a:lnTo>
                  <a:pt x="40" y="544"/>
                </a:lnTo>
                <a:lnTo>
                  <a:pt x="47" y="551"/>
                </a:lnTo>
                <a:lnTo>
                  <a:pt x="47" y="551"/>
                </a:lnTo>
                <a:lnTo>
                  <a:pt x="43" y="551"/>
                </a:lnTo>
                <a:lnTo>
                  <a:pt x="43" y="551"/>
                </a:lnTo>
                <a:lnTo>
                  <a:pt x="48" y="561"/>
                </a:lnTo>
                <a:lnTo>
                  <a:pt x="50" y="571"/>
                </a:lnTo>
                <a:lnTo>
                  <a:pt x="50" y="571"/>
                </a:lnTo>
                <a:lnTo>
                  <a:pt x="48" y="571"/>
                </a:lnTo>
                <a:lnTo>
                  <a:pt x="48" y="571"/>
                </a:lnTo>
                <a:lnTo>
                  <a:pt x="53" y="589"/>
                </a:lnTo>
                <a:lnTo>
                  <a:pt x="53" y="589"/>
                </a:lnTo>
                <a:lnTo>
                  <a:pt x="55" y="593"/>
                </a:lnTo>
                <a:lnTo>
                  <a:pt x="57" y="598"/>
                </a:lnTo>
                <a:lnTo>
                  <a:pt x="57" y="598"/>
                </a:lnTo>
                <a:lnTo>
                  <a:pt x="57" y="603"/>
                </a:lnTo>
                <a:lnTo>
                  <a:pt x="57" y="608"/>
                </a:lnTo>
                <a:lnTo>
                  <a:pt x="57" y="608"/>
                </a:lnTo>
                <a:lnTo>
                  <a:pt x="53" y="616"/>
                </a:lnTo>
                <a:lnTo>
                  <a:pt x="52" y="626"/>
                </a:lnTo>
                <a:lnTo>
                  <a:pt x="52" y="626"/>
                </a:lnTo>
                <a:lnTo>
                  <a:pt x="50" y="635"/>
                </a:lnTo>
                <a:lnTo>
                  <a:pt x="50" y="645"/>
                </a:lnTo>
                <a:lnTo>
                  <a:pt x="50" y="645"/>
                </a:lnTo>
                <a:lnTo>
                  <a:pt x="52" y="658"/>
                </a:lnTo>
                <a:lnTo>
                  <a:pt x="52" y="658"/>
                </a:lnTo>
                <a:lnTo>
                  <a:pt x="52" y="663"/>
                </a:lnTo>
                <a:lnTo>
                  <a:pt x="53" y="668"/>
                </a:lnTo>
                <a:lnTo>
                  <a:pt x="53" y="668"/>
                </a:lnTo>
                <a:lnTo>
                  <a:pt x="57" y="676"/>
                </a:lnTo>
                <a:lnTo>
                  <a:pt x="58" y="685"/>
                </a:lnTo>
                <a:lnTo>
                  <a:pt x="58" y="685"/>
                </a:lnTo>
                <a:lnTo>
                  <a:pt x="62" y="695"/>
                </a:lnTo>
                <a:lnTo>
                  <a:pt x="62" y="695"/>
                </a:lnTo>
                <a:lnTo>
                  <a:pt x="63" y="705"/>
                </a:lnTo>
                <a:lnTo>
                  <a:pt x="63" y="705"/>
                </a:lnTo>
                <a:lnTo>
                  <a:pt x="68" y="727"/>
                </a:lnTo>
                <a:lnTo>
                  <a:pt x="68" y="727"/>
                </a:lnTo>
                <a:lnTo>
                  <a:pt x="68" y="737"/>
                </a:lnTo>
                <a:lnTo>
                  <a:pt x="68" y="747"/>
                </a:lnTo>
                <a:lnTo>
                  <a:pt x="68" y="747"/>
                </a:lnTo>
                <a:lnTo>
                  <a:pt x="70" y="757"/>
                </a:lnTo>
                <a:lnTo>
                  <a:pt x="70" y="757"/>
                </a:lnTo>
                <a:lnTo>
                  <a:pt x="70" y="760"/>
                </a:lnTo>
                <a:lnTo>
                  <a:pt x="70" y="762"/>
                </a:lnTo>
                <a:lnTo>
                  <a:pt x="70" y="762"/>
                </a:lnTo>
                <a:lnTo>
                  <a:pt x="68" y="767"/>
                </a:lnTo>
                <a:lnTo>
                  <a:pt x="68" y="767"/>
                </a:lnTo>
                <a:lnTo>
                  <a:pt x="68" y="767"/>
                </a:lnTo>
                <a:lnTo>
                  <a:pt x="67" y="769"/>
                </a:lnTo>
                <a:lnTo>
                  <a:pt x="67" y="772"/>
                </a:lnTo>
                <a:lnTo>
                  <a:pt x="67" y="772"/>
                </a:lnTo>
                <a:lnTo>
                  <a:pt x="68" y="775"/>
                </a:lnTo>
                <a:lnTo>
                  <a:pt x="68" y="777"/>
                </a:lnTo>
                <a:lnTo>
                  <a:pt x="68" y="777"/>
                </a:lnTo>
                <a:lnTo>
                  <a:pt x="67" y="782"/>
                </a:lnTo>
                <a:lnTo>
                  <a:pt x="67" y="782"/>
                </a:lnTo>
                <a:lnTo>
                  <a:pt x="68" y="792"/>
                </a:lnTo>
                <a:lnTo>
                  <a:pt x="68" y="802"/>
                </a:lnTo>
                <a:lnTo>
                  <a:pt x="68" y="802"/>
                </a:lnTo>
                <a:lnTo>
                  <a:pt x="72" y="824"/>
                </a:lnTo>
                <a:lnTo>
                  <a:pt x="72" y="824"/>
                </a:lnTo>
                <a:lnTo>
                  <a:pt x="72" y="832"/>
                </a:lnTo>
                <a:lnTo>
                  <a:pt x="73" y="843"/>
                </a:lnTo>
                <a:lnTo>
                  <a:pt x="73" y="843"/>
                </a:lnTo>
                <a:lnTo>
                  <a:pt x="73" y="846"/>
                </a:lnTo>
                <a:lnTo>
                  <a:pt x="75" y="851"/>
                </a:lnTo>
                <a:lnTo>
                  <a:pt x="75" y="851"/>
                </a:lnTo>
                <a:lnTo>
                  <a:pt x="73" y="856"/>
                </a:lnTo>
                <a:lnTo>
                  <a:pt x="75" y="861"/>
                </a:lnTo>
                <a:lnTo>
                  <a:pt x="75" y="861"/>
                </a:lnTo>
                <a:lnTo>
                  <a:pt x="80" y="879"/>
                </a:lnTo>
                <a:lnTo>
                  <a:pt x="80" y="879"/>
                </a:lnTo>
                <a:lnTo>
                  <a:pt x="80" y="884"/>
                </a:lnTo>
                <a:lnTo>
                  <a:pt x="77" y="890"/>
                </a:lnTo>
                <a:lnTo>
                  <a:pt x="77" y="890"/>
                </a:lnTo>
                <a:lnTo>
                  <a:pt x="72" y="895"/>
                </a:lnTo>
                <a:lnTo>
                  <a:pt x="72" y="895"/>
                </a:lnTo>
                <a:lnTo>
                  <a:pt x="67" y="898"/>
                </a:lnTo>
                <a:lnTo>
                  <a:pt x="67" y="898"/>
                </a:lnTo>
                <a:lnTo>
                  <a:pt x="65" y="903"/>
                </a:lnTo>
                <a:lnTo>
                  <a:pt x="65" y="908"/>
                </a:lnTo>
                <a:lnTo>
                  <a:pt x="65" y="908"/>
                </a:lnTo>
                <a:lnTo>
                  <a:pt x="67" y="916"/>
                </a:lnTo>
                <a:lnTo>
                  <a:pt x="68" y="921"/>
                </a:lnTo>
                <a:lnTo>
                  <a:pt x="72" y="925"/>
                </a:lnTo>
                <a:lnTo>
                  <a:pt x="72" y="925"/>
                </a:lnTo>
                <a:lnTo>
                  <a:pt x="72" y="925"/>
                </a:lnTo>
                <a:lnTo>
                  <a:pt x="73" y="926"/>
                </a:lnTo>
                <a:lnTo>
                  <a:pt x="73" y="926"/>
                </a:lnTo>
                <a:lnTo>
                  <a:pt x="73" y="928"/>
                </a:lnTo>
                <a:lnTo>
                  <a:pt x="73" y="930"/>
                </a:lnTo>
                <a:lnTo>
                  <a:pt x="73" y="930"/>
                </a:lnTo>
                <a:lnTo>
                  <a:pt x="70" y="940"/>
                </a:lnTo>
                <a:lnTo>
                  <a:pt x="70" y="940"/>
                </a:lnTo>
                <a:lnTo>
                  <a:pt x="70" y="950"/>
                </a:lnTo>
                <a:lnTo>
                  <a:pt x="72" y="955"/>
                </a:lnTo>
                <a:lnTo>
                  <a:pt x="75" y="957"/>
                </a:lnTo>
                <a:lnTo>
                  <a:pt x="75" y="957"/>
                </a:lnTo>
                <a:lnTo>
                  <a:pt x="97" y="967"/>
                </a:lnTo>
                <a:lnTo>
                  <a:pt x="97" y="967"/>
                </a:lnTo>
                <a:lnTo>
                  <a:pt x="117" y="975"/>
                </a:lnTo>
                <a:lnTo>
                  <a:pt x="137" y="982"/>
                </a:lnTo>
                <a:lnTo>
                  <a:pt x="137" y="982"/>
                </a:lnTo>
                <a:lnTo>
                  <a:pt x="146" y="983"/>
                </a:lnTo>
                <a:lnTo>
                  <a:pt x="156" y="985"/>
                </a:lnTo>
                <a:lnTo>
                  <a:pt x="156" y="985"/>
                </a:lnTo>
                <a:lnTo>
                  <a:pt x="167" y="985"/>
                </a:lnTo>
                <a:lnTo>
                  <a:pt x="177" y="985"/>
                </a:lnTo>
                <a:lnTo>
                  <a:pt x="177" y="985"/>
                </a:lnTo>
                <a:lnTo>
                  <a:pt x="189" y="983"/>
                </a:lnTo>
                <a:lnTo>
                  <a:pt x="198" y="980"/>
                </a:lnTo>
                <a:lnTo>
                  <a:pt x="198" y="980"/>
                </a:lnTo>
                <a:lnTo>
                  <a:pt x="208" y="975"/>
                </a:lnTo>
                <a:lnTo>
                  <a:pt x="213" y="975"/>
                </a:lnTo>
                <a:lnTo>
                  <a:pt x="214" y="975"/>
                </a:lnTo>
                <a:lnTo>
                  <a:pt x="216" y="977"/>
                </a:lnTo>
                <a:lnTo>
                  <a:pt x="216" y="977"/>
                </a:lnTo>
                <a:lnTo>
                  <a:pt x="221" y="987"/>
                </a:lnTo>
                <a:lnTo>
                  <a:pt x="226" y="995"/>
                </a:lnTo>
                <a:lnTo>
                  <a:pt x="226" y="995"/>
                </a:lnTo>
                <a:lnTo>
                  <a:pt x="233" y="1004"/>
                </a:lnTo>
                <a:lnTo>
                  <a:pt x="233" y="1004"/>
                </a:lnTo>
                <a:lnTo>
                  <a:pt x="236" y="1009"/>
                </a:lnTo>
                <a:lnTo>
                  <a:pt x="240" y="1014"/>
                </a:lnTo>
                <a:lnTo>
                  <a:pt x="240" y="1014"/>
                </a:lnTo>
                <a:lnTo>
                  <a:pt x="240" y="1019"/>
                </a:lnTo>
                <a:lnTo>
                  <a:pt x="240" y="1025"/>
                </a:lnTo>
                <a:lnTo>
                  <a:pt x="240" y="1025"/>
                </a:lnTo>
                <a:lnTo>
                  <a:pt x="241" y="1029"/>
                </a:lnTo>
                <a:lnTo>
                  <a:pt x="245" y="1030"/>
                </a:lnTo>
                <a:lnTo>
                  <a:pt x="245" y="1030"/>
                </a:lnTo>
                <a:lnTo>
                  <a:pt x="255" y="1032"/>
                </a:lnTo>
                <a:lnTo>
                  <a:pt x="265" y="1030"/>
                </a:lnTo>
                <a:lnTo>
                  <a:pt x="265" y="1030"/>
                </a:lnTo>
                <a:lnTo>
                  <a:pt x="285" y="1025"/>
                </a:lnTo>
                <a:lnTo>
                  <a:pt x="285" y="1025"/>
                </a:lnTo>
                <a:lnTo>
                  <a:pt x="295" y="1024"/>
                </a:lnTo>
                <a:lnTo>
                  <a:pt x="295" y="1024"/>
                </a:lnTo>
                <a:lnTo>
                  <a:pt x="302" y="1024"/>
                </a:lnTo>
                <a:lnTo>
                  <a:pt x="307" y="1022"/>
                </a:lnTo>
                <a:lnTo>
                  <a:pt x="307" y="1022"/>
                </a:lnTo>
                <a:lnTo>
                  <a:pt x="307" y="1015"/>
                </a:lnTo>
                <a:lnTo>
                  <a:pt x="307" y="1010"/>
                </a:lnTo>
                <a:lnTo>
                  <a:pt x="307" y="1010"/>
                </a:lnTo>
                <a:close/>
                <a:moveTo>
                  <a:pt x="119" y="5"/>
                </a:moveTo>
                <a:lnTo>
                  <a:pt x="119" y="5"/>
                </a:lnTo>
                <a:lnTo>
                  <a:pt x="119" y="7"/>
                </a:lnTo>
                <a:lnTo>
                  <a:pt x="119" y="7"/>
                </a:lnTo>
                <a:lnTo>
                  <a:pt x="114" y="9"/>
                </a:lnTo>
                <a:lnTo>
                  <a:pt x="114" y="9"/>
                </a:lnTo>
                <a:lnTo>
                  <a:pt x="114" y="7"/>
                </a:lnTo>
                <a:lnTo>
                  <a:pt x="114" y="7"/>
                </a:lnTo>
                <a:lnTo>
                  <a:pt x="115" y="5"/>
                </a:lnTo>
                <a:lnTo>
                  <a:pt x="119" y="5"/>
                </a:lnTo>
                <a:lnTo>
                  <a:pt x="119" y="5"/>
                </a:lnTo>
                <a:close/>
                <a:moveTo>
                  <a:pt x="209" y="962"/>
                </a:moveTo>
                <a:lnTo>
                  <a:pt x="209" y="962"/>
                </a:lnTo>
                <a:lnTo>
                  <a:pt x="209" y="962"/>
                </a:lnTo>
                <a:lnTo>
                  <a:pt x="209" y="962"/>
                </a:lnTo>
                <a:lnTo>
                  <a:pt x="201" y="952"/>
                </a:lnTo>
                <a:lnTo>
                  <a:pt x="201" y="952"/>
                </a:lnTo>
                <a:lnTo>
                  <a:pt x="198" y="948"/>
                </a:lnTo>
                <a:lnTo>
                  <a:pt x="193" y="947"/>
                </a:lnTo>
                <a:lnTo>
                  <a:pt x="193" y="947"/>
                </a:lnTo>
                <a:lnTo>
                  <a:pt x="183" y="942"/>
                </a:lnTo>
                <a:lnTo>
                  <a:pt x="179" y="938"/>
                </a:lnTo>
                <a:lnTo>
                  <a:pt x="176" y="936"/>
                </a:lnTo>
                <a:lnTo>
                  <a:pt x="176" y="936"/>
                </a:lnTo>
                <a:lnTo>
                  <a:pt x="174" y="936"/>
                </a:lnTo>
                <a:lnTo>
                  <a:pt x="172" y="935"/>
                </a:lnTo>
                <a:lnTo>
                  <a:pt x="167" y="931"/>
                </a:lnTo>
                <a:lnTo>
                  <a:pt x="167" y="931"/>
                </a:lnTo>
                <a:lnTo>
                  <a:pt x="169" y="931"/>
                </a:lnTo>
                <a:lnTo>
                  <a:pt x="169" y="930"/>
                </a:lnTo>
                <a:lnTo>
                  <a:pt x="169" y="930"/>
                </a:lnTo>
                <a:lnTo>
                  <a:pt x="166" y="931"/>
                </a:lnTo>
                <a:lnTo>
                  <a:pt x="166" y="931"/>
                </a:lnTo>
                <a:lnTo>
                  <a:pt x="167" y="930"/>
                </a:lnTo>
                <a:lnTo>
                  <a:pt x="167" y="928"/>
                </a:lnTo>
                <a:lnTo>
                  <a:pt x="164" y="928"/>
                </a:lnTo>
                <a:lnTo>
                  <a:pt x="164" y="928"/>
                </a:lnTo>
                <a:lnTo>
                  <a:pt x="164" y="925"/>
                </a:lnTo>
                <a:lnTo>
                  <a:pt x="164" y="925"/>
                </a:lnTo>
                <a:lnTo>
                  <a:pt x="164" y="923"/>
                </a:lnTo>
                <a:lnTo>
                  <a:pt x="162" y="923"/>
                </a:lnTo>
                <a:lnTo>
                  <a:pt x="162" y="923"/>
                </a:lnTo>
                <a:lnTo>
                  <a:pt x="162" y="923"/>
                </a:lnTo>
                <a:lnTo>
                  <a:pt x="164" y="923"/>
                </a:lnTo>
                <a:lnTo>
                  <a:pt x="164" y="923"/>
                </a:lnTo>
                <a:lnTo>
                  <a:pt x="161" y="918"/>
                </a:lnTo>
                <a:lnTo>
                  <a:pt x="159" y="913"/>
                </a:lnTo>
                <a:lnTo>
                  <a:pt x="159" y="913"/>
                </a:lnTo>
                <a:lnTo>
                  <a:pt x="159" y="910"/>
                </a:lnTo>
                <a:lnTo>
                  <a:pt x="161" y="906"/>
                </a:lnTo>
                <a:lnTo>
                  <a:pt x="161" y="906"/>
                </a:lnTo>
                <a:lnTo>
                  <a:pt x="161" y="900"/>
                </a:lnTo>
                <a:lnTo>
                  <a:pt x="159" y="893"/>
                </a:lnTo>
                <a:lnTo>
                  <a:pt x="159" y="893"/>
                </a:lnTo>
                <a:lnTo>
                  <a:pt x="161" y="890"/>
                </a:lnTo>
                <a:lnTo>
                  <a:pt x="162" y="888"/>
                </a:lnTo>
                <a:lnTo>
                  <a:pt x="167" y="884"/>
                </a:lnTo>
                <a:lnTo>
                  <a:pt x="167" y="884"/>
                </a:lnTo>
                <a:lnTo>
                  <a:pt x="172" y="881"/>
                </a:lnTo>
                <a:lnTo>
                  <a:pt x="176" y="878"/>
                </a:lnTo>
                <a:lnTo>
                  <a:pt x="179" y="873"/>
                </a:lnTo>
                <a:lnTo>
                  <a:pt x="179" y="866"/>
                </a:lnTo>
                <a:lnTo>
                  <a:pt x="179" y="866"/>
                </a:lnTo>
                <a:lnTo>
                  <a:pt x="177" y="861"/>
                </a:lnTo>
                <a:lnTo>
                  <a:pt x="174" y="856"/>
                </a:lnTo>
                <a:lnTo>
                  <a:pt x="174" y="856"/>
                </a:lnTo>
                <a:lnTo>
                  <a:pt x="174" y="854"/>
                </a:lnTo>
                <a:lnTo>
                  <a:pt x="174" y="854"/>
                </a:lnTo>
                <a:lnTo>
                  <a:pt x="174" y="854"/>
                </a:lnTo>
                <a:lnTo>
                  <a:pt x="171" y="848"/>
                </a:lnTo>
                <a:lnTo>
                  <a:pt x="171" y="848"/>
                </a:lnTo>
                <a:lnTo>
                  <a:pt x="166" y="839"/>
                </a:lnTo>
                <a:lnTo>
                  <a:pt x="162" y="827"/>
                </a:lnTo>
                <a:lnTo>
                  <a:pt x="162" y="827"/>
                </a:lnTo>
                <a:lnTo>
                  <a:pt x="161" y="822"/>
                </a:lnTo>
                <a:lnTo>
                  <a:pt x="159" y="819"/>
                </a:lnTo>
                <a:lnTo>
                  <a:pt x="157" y="817"/>
                </a:lnTo>
                <a:lnTo>
                  <a:pt x="157" y="817"/>
                </a:lnTo>
                <a:lnTo>
                  <a:pt x="156" y="809"/>
                </a:lnTo>
                <a:lnTo>
                  <a:pt x="157" y="801"/>
                </a:lnTo>
                <a:lnTo>
                  <a:pt x="157" y="792"/>
                </a:lnTo>
                <a:lnTo>
                  <a:pt x="156" y="782"/>
                </a:lnTo>
                <a:lnTo>
                  <a:pt x="156" y="782"/>
                </a:lnTo>
                <a:lnTo>
                  <a:pt x="152" y="774"/>
                </a:lnTo>
                <a:lnTo>
                  <a:pt x="152" y="774"/>
                </a:lnTo>
                <a:lnTo>
                  <a:pt x="152" y="765"/>
                </a:lnTo>
                <a:lnTo>
                  <a:pt x="152" y="765"/>
                </a:lnTo>
                <a:lnTo>
                  <a:pt x="152" y="745"/>
                </a:lnTo>
                <a:lnTo>
                  <a:pt x="152" y="745"/>
                </a:lnTo>
                <a:lnTo>
                  <a:pt x="152" y="710"/>
                </a:lnTo>
                <a:lnTo>
                  <a:pt x="156" y="692"/>
                </a:lnTo>
                <a:lnTo>
                  <a:pt x="159" y="675"/>
                </a:lnTo>
                <a:lnTo>
                  <a:pt x="159" y="675"/>
                </a:lnTo>
                <a:lnTo>
                  <a:pt x="161" y="678"/>
                </a:lnTo>
                <a:lnTo>
                  <a:pt x="162" y="683"/>
                </a:lnTo>
                <a:lnTo>
                  <a:pt x="162" y="693"/>
                </a:lnTo>
                <a:lnTo>
                  <a:pt x="162" y="693"/>
                </a:lnTo>
                <a:lnTo>
                  <a:pt x="162" y="703"/>
                </a:lnTo>
                <a:lnTo>
                  <a:pt x="162" y="713"/>
                </a:lnTo>
                <a:lnTo>
                  <a:pt x="162" y="713"/>
                </a:lnTo>
                <a:lnTo>
                  <a:pt x="166" y="722"/>
                </a:lnTo>
                <a:lnTo>
                  <a:pt x="169" y="732"/>
                </a:lnTo>
                <a:lnTo>
                  <a:pt x="174" y="740"/>
                </a:lnTo>
                <a:lnTo>
                  <a:pt x="176" y="749"/>
                </a:lnTo>
                <a:lnTo>
                  <a:pt x="176" y="749"/>
                </a:lnTo>
                <a:lnTo>
                  <a:pt x="179" y="770"/>
                </a:lnTo>
                <a:lnTo>
                  <a:pt x="181" y="780"/>
                </a:lnTo>
                <a:lnTo>
                  <a:pt x="184" y="791"/>
                </a:lnTo>
                <a:lnTo>
                  <a:pt x="184" y="791"/>
                </a:lnTo>
                <a:lnTo>
                  <a:pt x="186" y="796"/>
                </a:lnTo>
                <a:lnTo>
                  <a:pt x="189" y="799"/>
                </a:lnTo>
                <a:lnTo>
                  <a:pt x="189" y="799"/>
                </a:lnTo>
                <a:lnTo>
                  <a:pt x="191" y="801"/>
                </a:lnTo>
                <a:lnTo>
                  <a:pt x="191" y="804"/>
                </a:lnTo>
                <a:lnTo>
                  <a:pt x="191" y="809"/>
                </a:lnTo>
                <a:lnTo>
                  <a:pt x="191" y="809"/>
                </a:lnTo>
                <a:lnTo>
                  <a:pt x="193" y="832"/>
                </a:lnTo>
                <a:lnTo>
                  <a:pt x="193" y="832"/>
                </a:lnTo>
                <a:lnTo>
                  <a:pt x="193" y="848"/>
                </a:lnTo>
                <a:lnTo>
                  <a:pt x="193" y="861"/>
                </a:lnTo>
                <a:lnTo>
                  <a:pt x="193" y="861"/>
                </a:lnTo>
                <a:lnTo>
                  <a:pt x="194" y="878"/>
                </a:lnTo>
                <a:lnTo>
                  <a:pt x="198" y="895"/>
                </a:lnTo>
                <a:lnTo>
                  <a:pt x="198" y="895"/>
                </a:lnTo>
                <a:lnTo>
                  <a:pt x="204" y="926"/>
                </a:lnTo>
                <a:lnTo>
                  <a:pt x="204" y="926"/>
                </a:lnTo>
                <a:lnTo>
                  <a:pt x="209" y="948"/>
                </a:lnTo>
                <a:lnTo>
                  <a:pt x="209" y="948"/>
                </a:lnTo>
                <a:lnTo>
                  <a:pt x="209" y="955"/>
                </a:lnTo>
                <a:lnTo>
                  <a:pt x="209" y="962"/>
                </a:lnTo>
                <a:lnTo>
                  <a:pt x="209" y="962"/>
                </a:lnTo>
                <a:close/>
              </a:path>
            </a:pathLst>
          </a:custGeom>
          <a:gradFill>
            <a:gsLst>
              <a:gs pos="0">
                <a:srgbClr val="6097E6"/>
              </a:gs>
              <a:gs pos="100000">
                <a:srgbClr val="0375B1"/>
              </a:gs>
            </a:gsLst>
            <a:lin ang="17640000" scaled="0"/>
          </a:gradFill>
          <a:ln w="9525">
            <a:noFill/>
          </a:ln>
        </p:spPr>
        <p:txBody>
          <a:bodyPr/>
          <a:p>
            <a:endParaRPr lang="en-US" altLang="x-none" baseline="-25000" dirty="0">
              <a:ea typeface="MS PGothic" panose="020B0600070205080204" pitchFamily="7" charset="-128"/>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0" presetClass="path" presetSubtype="0" accel="50000" decel="50000" fill="hold" grpId="0" nodeType="afterEffect">
                                  <p:stCondLst>
                                    <p:cond delay="0"/>
                                  </p:stCondLst>
                                  <p:childTnLst>
                                    <p:animMotion origin="layout" path="M 0.000000 0.000000 L 0.011615 0.019352 " pathEditMode="relative" rAng="0" ptsTypes="">
                                      <p:cBhvr>
                                        <p:cTn id="10" dur="2000" fill="hold"/>
                                        <p:tgtEl>
                                          <p:spTgt spid="3"/>
                                        </p:tgtEl>
                                        <p:attrNameLst>
                                          <p:attrName>ppt_x</p:attrName>
                                          <p:attrName>ppt_y</p:attrName>
                                        </p:attrNameLst>
                                      </p:cBhvr>
                                      <p:rCtr x="8" y="13"/>
                                    </p:animMotion>
                                  </p:childTnLst>
                                </p:cTn>
                              </p:par>
                              <p:par>
                                <p:cTn id="11" presetID="10" presetClass="entr" presetSubtype="0" fill="hold" grpId="0" nodeType="withEffect">
                                  <p:stCondLst>
                                    <p:cond delay="0"/>
                                  </p:stCondLst>
                                  <p:childTnLst>
                                    <p:set>
                                      <p:cBhvr>
                                        <p:cTn id="12" dur="1" fill="hold">
                                          <p:stCondLst>
                                            <p:cond delay="0"/>
                                          </p:stCondLst>
                                        </p:cTn>
                                        <p:tgtEl>
                                          <p:spTgt spid="6148"/>
                                        </p:tgtEl>
                                        <p:attrNameLst>
                                          <p:attrName>style.visibility</p:attrName>
                                        </p:attrNameLst>
                                      </p:cBhvr>
                                      <p:to>
                                        <p:strVal val="visible"/>
                                      </p:to>
                                    </p:set>
                                    <p:animEffect transition="in" filter="fade">
                                      <p:cBhvr>
                                        <p:cTn id="13" dur="500"/>
                                        <p:tgtEl>
                                          <p:spTgt spid="6148"/>
                                        </p:tgtEl>
                                      </p:cBhvr>
                                    </p:animEffect>
                                  </p:childTnLst>
                                </p:cTn>
                              </p:par>
                              <p:par>
                                <p:cTn id="14" presetID="10" presetClass="entr" presetSubtype="0" fill="hold" grpId="0" nodeType="withEffect">
                                  <p:stCondLst>
                                    <p:cond delay="700"/>
                                  </p:stCondLst>
                                  <p:childTnLst>
                                    <p:set>
                                      <p:cBhvr>
                                        <p:cTn id="15" dur="1" fill="hold">
                                          <p:stCondLst>
                                            <p:cond delay="0"/>
                                          </p:stCondLst>
                                        </p:cTn>
                                        <p:tgtEl>
                                          <p:spTgt spid="6147"/>
                                        </p:tgtEl>
                                        <p:attrNameLst>
                                          <p:attrName>style.visibility</p:attrName>
                                        </p:attrNameLst>
                                      </p:cBhvr>
                                      <p:to>
                                        <p:strVal val="visible"/>
                                      </p:to>
                                    </p:set>
                                    <p:animEffect transition="in" filter="fade">
                                      <p:cBhvr>
                                        <p:cTn id="16" dur="500"/>
                                        <p:tgtEl>
                                          <p:spTgt spid="6147"/>
                                        </p:tgtEl>
                                      </p:cBhvr>
                                    </p:animEffect>
                                  </p:childTnLst>
                                </p:cTn>
                              </p:par>
                              <p:par>
                                <p:cTn id="17" presetID="10" presetClass="entr" presetSubtype="0" fill="hold" grpId="0" nodeType="withEffect">
                                  <p:stCondLst>
                                    <p:cond delay="1400"/>
                                  </p:stCondLst>
                                  <p:childTnLst>
                                    <p:set>
                                      <p:cBhvr>
                                        <p:cTn id="18" dur="1" fill="hold">
                                          <p:stCondLst>
                                            <p:cond delay="0"/>
                                          </p:stCondLst>
                                        </p:cTn>
                                        <p:tgtEl>
                                          <p:spTgt spid="3074"/>
                                        </p:tgtEl>
                                        <p:attrNameLst>
                                          <p:attrName>style.visibility</p:attrName>
                                        </p:attrNameLst>
                                      </p:cBhvr>
                                      <p:to>
                                        <p:strVal val="visible"/>
                                      </p:to>
                                    </p:set>
                                    <p:animEffect transition="in" filter="fade">
                                      <p:cBhvr>
                                        <p:cTn id="19" dur="500"/>
                                        <p:tgtEl>
                                          <p:spTgt spid="3074"/>
                                        </p:tgtEl>
                                      </p:cBhvr>
                                    </p:animEffect>
                                  </p:childTnLst>
                                </p:cTn>
                              </p:par>
                              <p:par>
                                <p:cTn id="20" presetID="10" presetClass="entr" presetSubtype="0" fill="hold" grpId="0" nodeType="withEffect">
                                  <p:stCondLst>
                                    <p:cond delay="900"/>
                                  </p:stCondLst>
                                  <p:childTnLst>
                                    <p:set>
                                      <p:cBhvr>
                                        <p:cTn id="21" dur="1" fill="hold">
                                          <p:stCondLst>
                                            <p:cond delay="0"/>
                                          </p:stCondLst>
                                        </p:cTn>
                                        <p:tgtEl>
                                          <p:spTgt spid="6146"/>
                                        </p:tgtEl>
                                        <p:attrNameLst>
                                          <p:attrName>style.visibility</p:attrName>
                                        </p:attrNameLst>
                                      </p:cBhvr>
                                      <p:to>
                                        <p:strVal val="visible"/>
                                      </p:to>
                                    </p:set>
                                    <p:animEffect transition="in" filter="fade">
                                      <p:cBhvr>
                                        <p:cTn id="22" dur="500"/>
                                        <p:tgtEl>
                                          <p:spTgt spid="6146"/>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3098"/>
                                        </p:tgtEl>
                                        <p:attrNameLst>
                                          <p:attrName>style.visibility</p:attrName>
                                        </p:attrNameLst>
                                      </p:cBhvr>
                                      <p:to>
                                        <p:strVal val="visible"/>
                                      </p:to>
                                    </p:set>
                                    <p:animEffect transition="in" filter="fade">
                                      <p:cBhvr>
                                        <p:cTn id="25" dur="500"/>
                                        <p:tgtEl>
                                          <p:spTgt spid="3098"/>
                                        </p:tgtEl>
                                      </p:cBhvr>
                                    </p:animEffect>
                                  </p:childTnLst>
                                </p:cTn>
                              </p:par>
                              <p:par>
                                <p:cTn id="26" presetID="10" presetClass="entr" presetSubtype="0" fill="hold" grpId="0" nodeType="withEffect">
                                  <p:stCondLst>
                                    <p:cond delay="2200"/>
                                  </p:stCondLst>
                                  <p:childTnLst>
                                    <p:set>
                                      <p:cBhvr>
                                        <p:cTn id="27" dur="1" fill="hold">
                                          <p:stCondLst>
                                            <p:cond delay="0"/>
                                          </p:stCondLst>
                                        </p:cTn>
                                        <p:tgtEl>
                                          <p:spTgt spid="3096"/>
                                        </p:tgtEl>
                                        <p:attrNameLst>
                                          <p:attrName>style.visibility</p:attrName>
                                        </p:attrNameLst>
                                      </p:cBhvr>
                                      <p:to>
                                        <p:strVal val="visible"/>
                                      </p:to>
                                    </p:set>
                                    <p:animEffect transition="in" filter="fade">
                                      <p:cBhvr>
                                        <p:cTn id="28" dur="500"/>
                                        <p:tgtEl>
                                          <p:spTgt spid="3096"/>
                                        </p:tgtEl>
                                      </p:cBhvr>
                                    </p:animEffect>
                                  </p:childTnLst>
                                </p:cTn>
                              </p:par>
                              <p:par>
                                <p:cTn id="29" presetID="10" presetClass="entr" presetSubtype="0" fill="hold" grpId="0" nodeType="withEffect">
                                  <p:stCondLst>
                                    <p:cond delay="2800"/>
                                  </p:stCondLst>
                                  <p:childTnLst>
                                    <p:set>
                                      <p:cBhvr>
                                        <p:cTn id="30" dur="1" fill="hold">
                                          <p:stCondLst>
                                            <p:cond delay="0"/>
                                          </p:stCondLst>
                                        </p:cTn>
                                        <p:tgtEl>
                                          <p:spTgt spid="3082"/>
                                        </p:tgtEl>
                                        <p:attrNameLst>
                                          <p:attrName>style.visibility</p:attrName>
                                        </p:attrNameLst>
                                      </p:cBhvr>
                                      <p:to>
                                        <p:strVal val="visible"/>
                                      </p:to>
                                    </p:set>
                                    <p:animEffect transition="in" filter="fade">
                                      <p:cBhvr>
                                        <p:cTn id="31" dur="500"/>
                                        <p:tgtEl>
                                          <p:spTgt spid="3082"/>
                                        </p:tgtEl>
                                      </p:cBhvr>
                                    </p:animEffect>
                                  </p:childTnLst>
                                </p:cTn>
                              </p:par>
                              <p:par>
                                <p:cTn id="32" presetID="10" presetClass="entr" presetSubtype="0" fill="hold" grpId="0" nodeType="withEffect">
                                  <p:stCondLst>
                                    <p:cond delay="3000"/>
                                  </p:stCondLst>
                                  <p:childTnLst>
                                    <p:set>
                                      <p:cBhvr>
                                        <p:cTn id="33" dur="1" fill="hold">
                                          <p:stCondLst>
                                            <p:cond delay="0"/>
                                          </p:stCondLst>
                                        </p:cTn>
                                        <p:tgtEl>
                                          <p:spTgt spid="6150"/>
                                        </p:tgtEl>
                                        <p:attrNameLst>
                                          <p:attrName>style.visibility</p:attrName>
                                        </p:attrNameLst>
                                      </p:cBhvr>
                                      <p:to>
                                        <p:strVal val="visible"/>
                                      </p:to>
                                    </p:set>
                                    <p:animEffect transition="in" filter="fade">
                                      <p:cBhvr>
                                        <p:cTn id="34" dur="500"/>
                                        <p:tgtEl>
                                          <p:spTgt spid="6150"/>
                                        </p:tgtEl>
                                      </p:cBhvr>
                                    </p:animEffect>
                                  </p:childTnLst>
                                </p:cTn>
                              </p:par>
                              <p:par>
                                <p:cTn id="35" presetID="10" presetClass="entr" presetSubtype="0" fill="hold" grpId="0" nodeType="withEffect">
                                  <p:stCondLst>
                                    <p:cond delay="2500"/>
                                  </p:stCondLst>
                                  <p:childTnLst>
                                    <p:set>
                                      <p:cBhvr>
                                        <p:cTn id="36" dur="1" fill="hold">
                                          <p:stCondLst>
                                            <p:cond delay="0"/>
                                          </p:stCondLst>
                                        </p:cTn>
                                        <p:tgtEl>
                                          <p:spTgt spid="6149"/>
                                        </p:tgtEl>
                                        <p:attrNameLst>
                                          <p:attrName>style.visibility</p:attrName>
                                        </p:attrNameLst>
                                      </p:cBhvr>
                                      <p:to>
                                        <p:strVal val="visible"/>
                                      </p:to>
                                    </p:set>
                                    <p:animEffect transition="in" filter="fade">
                                      <p:cBhvr>
                                        <p:cTn id="37" dur="500"/>
                                        <p:tgtEl>
                                          <p:spTgt spid="6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6148" grpId="0" animBg="1"/>
      <p:bldP spid="3074" grpId="0" animBg="1"/>
      <p:bldP spid="6146" grpId="0" animBg="1"/>
      <p:bldP spid="3098" grpId="0" animBg="1"/>
      <p:bldP spid="3096" grpId="0" animBg="1"/>
      <p:bldP spid="3082" grpId="0" animBg="1"/>
      <p:bldP spid="6150" grpId="0" animBg="1"/>
      <p:bldP spid="6149" grpId="0" animBg="1"/>
      <p:bldP spid="6147"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 name="图片 24"/>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14" y="3186892"/>
            <a:ext cx="3528392" cy="3722171"/>
          </a:xfrm>
          <a:prstGeom prst="rect">
            <a:avLst/>
          </a:prstGeom>
        </p:spPr>
      </p:pic>
      <p:sp>
        <p:nvSpPr>
          <p:cNvPr id="8" name="矩形 7"/>
          <p:cNvSpPr/>
          <p:nvPr/>
        </p:nvSpPr>
        <p:spPr>
          <a:xfrm>
            <a:off x="5130165" y="2263775"/>
            <a:ext cx="2112645" cy="3304540"/>
          </a:xfrm>
          <a:prstGeom prst="rect">
            <a:avLst/>
          </a:prstGeom>
          <a:solidFill>
            <a:schemeClr val="bg1">
              <a:lumMod val="95000"/>
            </a:schemeClr>
          </a:solidFill>
          <a:ln>
            <a:noFill/>
          </a:ln>
          <a:effectLst>
            <a:outerShdw blurRad="1905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 name="矩形 3"/>
          <p:cNvSpPr/>
          <p:nvPr/>
        </p:nvSpPr>
        <p:spPr>
          <a:xfrm>
            <a:off x="2366645" y="1719580"/>
            <a:ext cx="2673350" cy="4181475"/>
          </a:xfrm>
          <a:prstGeom prst="rect">
            <a:avLst/>
          </a:prstGeom>
          <a:solidFill>
            <a:schemeClr val="bg1">
              <a:lumMod val="95000"/>
            </a:schemeClr>
          </a:solidFill>
          <a:ln>
            <a:noFill/>
          </a:ln>
          <a:effectLst>
            <a:outerShdw blurRad="1905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pic>
        <p:nvPicPr>
          <p:cNvPr id="5" name="图片 4" descr="logo3"/>
          <p:cNvPicPr>
            <a:picLocks noChangeAspect="1"/>
          </p:cNvPicPr>
          <p:nvPr/>
        </p:nvPicPr>
        <p:blipFill>
          <a:blip r:embed="rId3">
            <a:clrChange>
              <a:clrFrom>
                <a:srgbClr val="FFFFFF">
                  <a:alpha val="100000"/>
                </a:srgbClr>
              </a:clrFrom>
              <a:clrTo>
                <a:srgbClr val="FFFFFF">
                  <a:alpha val="100000"/>
                  <a:alpha val="0"/>
                </a:srgbClr>
              </a:clrTo>
            </a:clrChange>
            <a:lum bright="-24000" contrast="-30000"/>
          </a:blip>
          <a:stretch>
            <a:fillRect/>
          </a:stretch>
        </p:blipFill>
        <p:spPr>
          <a:xfrm>
            <a:off x="-178435" y="0"/>
            <a:ext cx="2357755" cy="1513840"/>
          </a:xfrm>
          <a:prstGeom prst="rect">
            <a:avLst/>
          </a:prstGeom>
        </p:spPr>
      </p:pic>
      <p:sp>
        <p:nvSpPr>
          <p:cNvPr id="10" name="五边形 9"/>
          <p:cNvSpPr/>
          <p:nvPr/>
        </p:nvSpPr>
        <p:spPr>
          <a:xfrm>
            <a:off x="1784350" y="826135"/>
            <a:ext cx="1906905" cy="687705"/>
          </a:xfrm>
          <a:prstGeom prst="homePlate">
            <a:avLst/>
          </a:prstGeom>
          <a:gradFill>
            <a:gsLst>
              <a:gs pos="0">
                <a:srgbClr val="6096E6"/>
              </a:gs>
              <a:gs pos="90000">
                <a:srgbClr val="58B6E5"/>
              </a:gs>
            </a:gsLst>
            <a:lin ang="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latin typeface="+mj-ea"/>
                <a:ea typeface="+mj-ea"/>
                <a:cs typeface="+mj-ea"/>
              </a:rPr>
              <a:t>0</a:t>
            </a:r>
            <a:r>
              <a:rPr lang="en-US" sz="2000" b="1">
                <a:latin typeface="+mj-ea"/>
                <a:ea typeface="+mj-ea"/>
                <a:cs typeface="+mj-ea"/>
              </a:rPr>
              <a:t>3 </a:t>
            </a:r>
            <a:r>
              <a:rPr lang="zh-CN" altLang="en-US" sz="2000" b="1">
                <a:latin typeface="+mj-ea"/>
                <a:ea typeface="+mj-ea"/>
                <a:cs typeface="+mj-ea"/>
              </a:rPr>
              <a:t>内容介绍</a:t>
            </a:r>
            <a:endParaRPr lang="zh-CN" altLang="en-US" sz="2000" b="1">
              <a:latin typeface="+mj-ea"/>
              <a:ea typeface="+mj-ea"/>
              <a:cs typeface="+mj-ea"/>
            </a:endParaRPr>
          </a:p>
        </p:txBody>
      </p:sp>
      <p:sp>
        <p:nvSpPr>
          <p:cNvPr id="6" name="矩形 5"/>
          <p:cNvSpPr/>
          <p:nvPr/>
        </p:nvSpPr>
        <p:spPr>
          <a:xfrm>
            <a:off x="7348855" y="2263775"/>
            <a:ext cx="2112645" cy="3304540"/>
          </a:xfrm>
          <a:prstGeom prst="rect">
            <a:avLst/>
          </a:prstGeom>
          <a:solidFill>
            <a:schemeClr val="bg1">
              <a:lumMod val="95000"/>
            </a:schemeClr>
          </a:solidFill>
          <a:ln>
            <a:noFill/>
          </a:ln>
          <a:effectLst>
            <a:outerShdw blurRad="1905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pic>
        <p:nvPicPr>
          <p:cNvPr id="7" name="图片 6" descr="timg (1)"/>
          <p:cNvPicPr>
            <a:picLocks noChangeAspect="1"/>
          </p:cNvPicPr>
          <p:nvPr/>
        </p:nvPicPr>
        <p:blipFill>
          <a:blip r:embed="rId4"/>
          <a:stretch>
            <a:fillRect/>
          </a:stretch>
        </p:blipFill>
        <p:spPr>
          <a:xfrm>
            <a:off x="2366645" y="1719580"/>
            <a:ext cx="2673350" cy="1732280"/>
          </a:xfrm>
          <a:prstGeom prst="rect">
            <a:avLst/>
          </a:prstGeom>
        </p:spPr>
      </p:pic>
      <p:pic>
        <p:nvPicPr>
          <p:cNvPr id="9" name="图片 8" descr="timg (2)"/>
          <p:cNvPicPr>
            <a:picLocks noChangeAspect="1"/>
          </p:cNvPicPr>
          <p:nvPr/>
        </p:nvPicPr>
        <p:blipFill>
          <a:blip r:embed="rId5"/>
          <a:stretch>
            <a:fillRect/>
          </a:stretch>
        </p:blipFill>
        <p:spPr>
          <a:xfrm>
            <a:off x="5130165" y="2263775"/>
            <a:ext cx="2112645" cy="1458595"/>
          </a:xfrm>
          <a:prstGeom prst="rect">
            <a:avLst/>
          </a:prstGeom>
        </p:spPr>
      </p:pic>
      <p:pic>
        <p:nvPicPr>
          <p:cNvPr id="11" name="图片 10"/>
          <p:cNvPicPr>
            <a:picLocks noChangeAspect="1"/>
          </p:cNvPicPr>
          <p:nvPr/>
        </p:nvPicPr>
        <p:blipFill>
          <a:blip r:embed="rId6"/>
          <a:stretch>
            <a:fillRect/>
          </a:stretch>
        </p:blipFill>
        <p:spPr>
          <a:xfrm>
            <a:off x="7348855" y="2263775"/>
            <a:ext cx="2113280" cy="1459230"/>
          </a:xfrm>
          <a:prstGeom prst="rect">
            <a:avLst/>
          </a:prstGeom>
        </p:spPr>
      </p:pic>
      <p:sp>
        <p:nvSpPr>
          <p:cNvPr id="13" name="矩形 12"/>
          <p:cNvSpPr/>
          <p:nvPr/>
        </p:nvSpPr>
        <p:spPr>
          <a:xfrm>
            <a:off x="5130165" y="2263775"/>
            <a:ext cx="2112645" cy="1458595"/>
          </a:xfrm>
          <a:prstGeom prst="rect">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7348855" y="2263775"/>
            <a:ext cx="2112645" cy="1458595"/>
          </a:xfrm>
          <a:prstGeom prst="rect">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文本框 29"/>
          <p:cNvSpPr txBox="1"/>
          <p:nvPr/>
        </p:nvSpPr>
        <p:spPr>
          <a:xfrm>
            <a:off x="3002399" y="3579281"/>
            <a:ext cx="1402080" cy="460375"/>
          </a:xfrm>
          <a:prstGeom prst="rect">
            <a:avLst/>
          </a:prstGeom>
          <a:noFill/>
        </p:spPr>
        <p:txBody>
          <a:bodyPr wrap="none" rtlCol="0">
            <a:spAutoFit/>
          </a:bodyPr>
          <a:lstStyle>
            <a:defPPr>
              <a:defRPr lang="zh-CN"/>
            </a:defPPr>
            <a:lvl1pPr algn="ctr">
              <a:defRPr sz="2400">
                <a:solidFill>
                  <a:schemeClr val="tx1">
                    <a:lumMod val="75000"/>
                    <a:lumOff val="25000"/>
                  </a:schemeClr>
                </a:solidFill>
                <a:latin typeface="思源宋体 CN Heavy" panose="02020900000000000000" pitchFamily="18" charset="-122"/>
                <a:ea typeface="思源宋体 CN Heavy" panose="02020900000000000000" pitchFamily="18" charset="-122"/>
              </a:defRPr>
            </a:lvl1p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最新疫情</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文本框 31"/>
          <p:cNvSpPr txBox="1"/>
          <p:nvPr/>
        </p:nvSpPr>
        <p:spPr>
          <a:xfrm>
            <a:off x="2402093" y="4160242"/>
            <a:ext cx="2602688" cy="1706880"/>
          </a:xfrm>
          <a:prstGeom prst="rect">
            <a:avLst/>
          </a:prstGeom>
          <a:noFill/>
        </p:spPr>
        <p:txBody>
          <a:bodyPr wrap="square" rtlCol="0">
            <a:spAutoFit/>
          </a:bodyPr>
          <a:lstStyle>
            <a:defPPr>
              <a:defRPr lang="zh-CN"/>
            </a:defPPr>
            <a:lvl1pPr algn="ctr">
              <a:lnSpc>
                <a:spcPct val="150000"/>
              </a:lnSpc>
              <a:defRPr sz="1400">
                <a:solidFill>
                  <a:schemeClr val="tx1">
                    <a:lumMod val="85000"/>
                    <a:lumOff val="15000"/>
                  </a:schemeClr>
                </a:solidFill>
                <a:latin typeface="等线 Light" panose="02010600030101010101" pitchFamily="2" charset="-122"/>
                <a:ea typeface="等线 Light" panose="02010600030101010101" pitchFamily="2" charset="-122"/>
              </a:defRPr>
            </a:lvl1p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在这里，用户能够了解到最新的疫情状况，并且我们利用了</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Echarts</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Jquery</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等技术，打造了疫情地图、疫情热词云等功能，实现了数据可视化</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文本框 25"/>
          <p:cNvSpPr txBox="1"/>
          <p:nvPr/>
        </p:nvSpPr>
        <p:spPr>
          <a:xfrm>
            <a:off x="5648960" y="3853815"/>
            <a:ext cx="894080" cy="306705"/>
          </a:xfrm>
          <a:prstGeom prst="rect">
            <a:avLst/>
          </a:prstGeom>
          <a:noFill/>
        </p:spPr>
        <p:txBody>
          <a:bodyPr wrap="square" rtlCol="0">
            <a:spAutoFit/>
          </a:bodyPr>
          <a:p>
            <a:pPr algn="ctr"/>
            <a:r>
              <a:rPr lang="zh-CN" altLang="en-US" sz="14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抗</a:t>
            </a:r>
            <a:r>
              <a:rPr lang="zh-CN" altLang="en-US" sz="14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疫事迹</a:t>
            </a:r>
            <a:endParaRPr lang="zh-CN" altLang="en-US" sz="14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文本框 38"/>
          <p:cNvSpPr txBox="1"/>
          <p:nvPr/>
        </p:nvSpPr>
        <p:spPr>
          <a:xfrm>
            <a:off x="5263515" y="4160520"/>
            <a:ext cx="1845310" cy="1245235"/>
          </a:xfrm>
          <a:prstGeom prst="rect">
            <a:avLst/>
          </a:prstGeom>
          <a:noFill/>
        </p:spPr>
        <p:txBody>
          <a:bodyPr wrap="square" rtlCol="0">
            <a:spAutoFit/>
          </a:bodyPr>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在这里，我们收纳了多篇社会各阶层人员的抗疫事迹，上到钟南山院士，下到外卖小哥，用户能够在这里了解到许多感人肺腑的故事</a:t>
            </a:r>
            <a:endParaRPr lang="zh-CN" altLang="en-US" sz="10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文本框 1"/>
          <p:cNvSpPr txBox="1"/>
          <p:nvPr/>
        </p:nvSpPr>
        <p:spPr>
          <a:xfrm>
            <a:off x="7927340" y="3853815"/>
            <a:ext cx="1135380" cy="306705"/>
          </a:xfrm>
          <a:prstGeom prst="rect">
            <a:avLst/>
          </a:prstGeom>
          <a:noFill/>
        </p:spPr>
        <p:txBody>
          <a:bodyPr wrap="square" rtlCol="0">
            <a:spAutoFit/>
          </a:bodyPr>
          <a:p>
            <a:pPr algn="ctr"/>
            <a:r>
              <a:rPr lang="zh-CN" altLang="en-US" sz="14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抗疫在广医</a:t>
            </a:r>
            <a:endParaRPr lang="zh-CN" altLang="en-US" sz="14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文本框 2"/>
          <p:cNvSpPr txBox="1"/>
          <p:nvPr/>
        </p:nvSpPr>
        <p:spPr>
          <a:xfrm>
            <a:off x="7572375" y="4160520"/>
            <a:ext cx="1845310" cy="1014730"/>
          </a:xfrm>
          <a:prstGeom prst="rect">
            <a:avLst/>
          </a:prstGeom>
          <a:noFill/>
        </p:spPr>
        <p:txBody>
          <a:bodyPr wrap="square" rtlCol="0">
            <a:spAutoFit/>
          </a:bodyPr>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这是专门为广医师生打造的专属疫情板块，在这里，用户能够看到广医疫情期间的所有要闻，以及疫情期间的各种活动</a:t>
            </a:r>
            <a:endParaRPr lang="zh-CN" altLang="en-US" sz="10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2" name="Group 121"/>
          <p:cNvGrpSpPr/>
          <p:nvPr/>
        </p:nvGrpSpPr>
        <p:grpSpPr>
          <a:xfrm rot="0">
            <a:off x="7764145" y="336550"/>
            <a:ext cx="4216400" cy="1667510"/>
            <a:chOff x="6868847" y="3026089"/>
            <a:chExt cx="3478044" cy="1375986"/>
          </a:xfrm>
        </p:grpSpPr>
        <p:sp>
          <p:nvSpPr>
            <p:cNvPr id="15" name="Freeform: Shape 125"/>
            <p:cNvSpPr>
              <a:spLocks noChangeAspect="1"/>
            </p:cNvSpPr>
            <p:nvPr/>
          </p:nvSpPr>
          <p:spPr bwMode="auto">
            <a:xfrm>
              <a:off x="6868847"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6" name="Freeform: Shape 126"/>
            <p:cNvSpPr>
              <a:spLocks noChangeAspect="1"/>
            </p:cNvSpPr>
            <p:nvPr/>
          </p:nvSpPr>
          <p:spPr bwMode="auto">
            <a:xfrm>
              <a:off x="7612935"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7" name="Freeform: Shape 127"/>
            <p:cNvSpPr>
              <a:spLocks noChangeAspect="1"/>
            </p:cNvSpPr>
            <p:nvPr/>
          </p:nvSpPr>
          <p:spPr bwMode="auto">
            <a:xfrm>
              <a:off x="8357023"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8" name="Freeform: Shape 128"/>
            <p:cNvSpPr>
              <a:spLocks noChangeAspect="1"/>
            </p:cNvSpPr>
            <p:nvPr/>
          </p:nvSpPr>
          <p:spPr bwMode="auto">
            <a:xfrm>
              <a:off x="9098029"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9" name="Freeform: Shape 129"/>
            <p:cNvSpPr>
              <a:spLocks noChangeAspect="1"/>
            </p:cNvSpPr>
            <p:nvPr/>
          </p:nvSpPr>
          <p:spPr bwMode="auto">
            <a:xfrm>
              <a:off x="9842117"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20" name="Freeform: Shape 130"/>
            <p:cNvSpPr>
              <a:spLocks noChangeAspect="1"/>
            </p:cNvSpPr>
            <p:nvPr/>
          </p:nvSpPr>
          <p:spPr bwMode="auto">
            <a:xfrm>
              <a:off x="6868847"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21" name="Freeform: Shape 131"/>
            <p:cNvSpPr>
              <a:spLocks noChangeAspect="1"/>
            </p:cNvSpPr>
            <p:nvPr/>
          </p:nvSpPr>
          <p:spPr bwMode="auto">
            <a:xfrm>
              <a:off x="7612935"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p:spPr>
          <p:txBody>
            <a:bodyPr anchor="ctr"/>
            <a:p>
              <a:pPr algn="ctr"/>
            </a:p>
          </p:txBody>
        </p:sp>
        <p:sp>
          <p:nvSpPr>
            <p:cNvPr id="22" name="Freeform: Shape 132"/>
            <p:cNvSpPr>
              <a:spLocks noChangeAspect="1"/>
            </p:cNvSpPr>
            <p:nvPr/>
          </p:nvSpPr>
          <p:spPr bwMode="auto">
            <a:xfrm>
              <a:off x="8357023"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p:spPr>
          <p:txBody>
            <a:bodyPr anchor="ctr"/>
            <a:p>
              <a:pPr algn="ctr"/>
            </a:p>
          </p:txBody>
        </p:sp>
        <p:sp>
          <p:nvSpPr>
            <p:cNvPr id="23" name="Freeform: Shape 133"/>
            <p:cNvSpPr>
              <a:spLocks noChangeAspect="1"/>
            </p:cNvSpPr>
            <p:nvPr/>
          </p:nvSpPr>
          <p:spPr bwMode="auto">
            <a:xfrm>
              <a:off x="9098029"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p:spPr>
          <p:txBody>
            <a:bodyPr anchor="ctr"/>
            <a:p>
              <a:pPr algn="ctr"/>
            </a:p>
          </p:txBody>
        </p:sp>
        <p:sp>
          <p:nvSpPr>
            <p:cNvPr id="24" name="Freeform: Shape 134"/>
            <p:cNvSpPr>
              <a:spLocks noChangeAspect="1"/>
            </p:cNvSpPr>
            <p:nvPr/>
          </p:nvSpPr>
          <p:spPr bwMode="auto">
            <a:xfrm>
              <a:off x="9842117"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p:spPr>
          <p:txBody>
            <a:bodyPr anchor="ctr"/>
            <a:p>
              <a:pPr algn="ctr"/>
            </a:p>
          </p:txBody>
        </p:sp>
      </p:grpSp>
    </p:spTree>
    <p:custDataLst>
      <p:tags r:id="rId7"/>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 name="图片 2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14" y="3186892"/>
            <a:ext cx="3528392" cy="3722171"/>
          </a:xfrm>
          <a:prstGeom prst="rect">
            <a:avLst/>
          </a:prstGeom>
        </p:spPr>
      </p:pic>
      <p:sp>
        <p:nvSpPr>
          <p:cNvPr id="8" name="矩形 7"/>
          <p:cNvSpPr/>
          <p:nvPr/>
        </p:nvSpPr>
        <p:spPr>
          <a:xfrm>
            <a:off x="2379980" y="2263775"/>
            <a:ext cx="2112645" cy="3304540"/>
          </a:xfrm>
          <a:prstGeom prst="rect">
            <a:avLst/>
          </a:prstGeom>
          <a:solidFill>
            <a:schemeClr val="bg1">
              <a:lumMod val="95000"/>
            </a:schemeClr>
          </a:solidFill>
          <a:ln>
            <a:noFill/>
          </a:ln>
          <a:effectLst>
            <a:outerShdw blurRad="1905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 name="矩形 3"/>
          <p:cNvSpPr/>
          <p:nvPr/>
        </p:nvSpPr>
        <p:spPr>
          <a:xfrm>
            <a:off x="4584065" y="1719580"/>
            <a:ext cx="2673350" cy="4181475"/>
          </a:xfrm>
          <a:prstGeom prst="rect">
            <a:avLst/>
          </a:prstGeom>
          <a:solidFill>
            <a:schemeClr val="bg1">
              <a:lumMod val="95000"/>
            </a:schemeClr>
          </a:solidFill>
          <a:ln>
            <a:noFill/>
          </a:ln>
          <a:effectLst>
            <a:outerShdw blurRad="1905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 name="矩形 5"/>
          <p:cNvSpPr/>
          <p:nvPr/>
        </p:nvSpPr>
        <p:spPr>
          <a:xfrm>
            <a:off x="7348855" y="2263775"/>
            <a:ext cx="2112645" cy="3304540"/>
          </a:xfrm>
          <a:prstGeom prst="rect">
            <a:avLst/>
          </a:prstGeom>
          <a:solidFill>
            <a:schemeClr val="bg1">
              <a:lumMod val="95000"/>
            </a:schemeClr>
          </a:solidFill>
          <a:ln>
            <a:noFill/>
          </a:ln>
          <a:effectLst>
            <a:outerShdw blurRad="1905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pic>
        <p:nvPicPr>
          <p:cNvPr id="7" name="图片 6" descr="timg (1)"/>
          <p:cNvPicPr>
            <a:picLocks noChangeAspect="1"/>
          </p:cNvPicPr>
          <p:nvPr/>
        </p:nvPicPr>
        <p:blipFill>
          <a:blip r:embed="rId3"/>
          <a:stretch>
            <a:fillRect/>
          </a:stretch>
        </p:blipFill>
        <p:spPr>
          <a:xfrm>
            <a:off x="2379980" y="2263775"/>
            <a:ext cx="2112645" cy="1459865"/>
          </a:xfrm>
          <a:prstGeom prst="rect">
            <a:avLst/>
          </a:prstGeom>
        </p:spPr>
      </p:pic>
      <p:pic>
        <p:nvPicPr>
          <p:cNvPr id="9" name="图片 8" descr="timg (2)"/>
          <p:cNvPicPr>
            <a:picLocks noChangeAspect="1"/>
          </p:cNvPicPr>
          <p:nvPr/>
        </p:nvPicPr>
        <p:blipFill>
          <a:blip r:embed="rId4"/>
          <a:stretch>
            <a:fillRect/>
          </a:stretch>
        </p:blipFill>
        <p:spPr>
          <a:xfrm>
            <a:off x="4584065" y="1719580"/>
            <a:ext cx="2673350" cy="1845945"/>
          </a:xfrm>
          <a:prstGeom prst="rect">
            <a:avLst/>
          </a:prstGeom>
        </p:spPr>
      </p:pic>
      <p:pic>
        <p:nvPicPr>
          <p:cNvPr id="11" name="图片 10"/>
          <p:cNvPicPr>
            <a:picLocks noChangeAspect="1"/>
          </p:cNvPicPr>
          <p:nvPr/>
        </p:nvPicPr>
        <p:blipFill>
          <a:blip r:embed="rId5"/>
          <a:stretch>
            <a:fillRect/>
          </a:stretch>
        </p:blipFill>
        <p:spPr>
          <a:xfrm>
            <a:off x="7348855" y="2263775"/>
            <a:ext cx="2113280" cy="1459230"/>
          </a:xfrm>
          <a:prstGeom prst="rect">
            <a:avLst/>
          </a:prstGeom>
        </p:spPr>
      </p:pic>
      <p:sp>
        <p:nvSpPr>
          <p:cNvPr id="13" name="矩形 12"/>
          <p:cNvSpPr/>
          <p:nvPr/>
        </p:nvSpPr>
        <p:spPr>
          <a:xfrm>
            <a:off x="2379980" y="2265045"/>
            <a:ext cx="2112645" cy="1458595"/>
          </a:xfrm>
          <a:prstGeom prst="rect">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7348855" y="2263775"/>
            <a:ext cx="2112645" cy="1458595"/>
          </a:xfrm>
          <a:prstGeom prst="rect">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文本框 29"/>
          <p:cNvSpPr txBox="1"/>
          <p:nvPr/>
        </p:nvSpPr>
        <p:spPr>
          <a:xfrm>
            <a:off x="5219819" y="3579916"/>
            <a:ext cx="1402080" cy="460375"/>
          </a:xfrm>
          <a:prstGeom prst="rect">
            <a:avLst/>
          </a:prstGeom>
          <a:noFill/>
        </p:spPr>
        <p:txBody>
          <a:bodyPr wrap="none" rtlCol="0">
            <a:spAutoFit/>
          </a:bodyPr>
          <a:lstStyle>
            <a:defPPr>
              <a:defRPr lang="zh-CN"/>
            </a:defPPr>
            <a:lvl1pPr algn="ctr">
              <a:defRPr sz="2400">
                <a:solidFill>
                  <a:schemeClr val="tx1">
                    <a:lumMod val="75000"/>
                    <a:lumOff val="25000"/>
                  </a:schemeClr>
                </a:solidFill>
                <a:latin typeface="思源宋体 CN Heavy" panose="02020900000000000000" pitchFamily="18" charset="-122"/>
                <a:ea typeface="思源宋体 CN Heavy" panose="02020900000000000000" pitchFamily="18" charset="-122"/>
              </a:defRPr>
            </a:lvl1pPr>
          </a:lstStyle>
          <a:p>
            <a:pPr algn="ct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抗疫事迹</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文本框 31"/>
          <p:cNvSpPr txBox="1"/>
          <p:nvPr/>
        </p:nvSpPr>
        <p:spPr>
          <a:xfrm>
            <a:off x="4619513" y="4160877"/>
            <a:ext cx="2602688" cy="1706880"/>
          </a:xfrm>
          <a:prstGeom prst="rect">
            <a:avLst/>
          </a:prstGeom>
          <a:noFill/>
        </p:spPr>
        <p:txBody>
          <a:bodyPr wrap="square" rtlCol="0">
            <a:spAutoFit/>
          </a:bodyPr>
          <a:lstStyle>
            <a:defPPr>
              <a:defRPr lang="zh-CN"/>
            </a:defPPr>
            <a:lvl1pPr algn="ctr">
              <a:lnSpc>
                <a:spcPct val="150000"/>
              </a:lnSpc>
              <a:defRPr sz="1400">
                <a:solidFill>
                  <a:schemeClr val="tx1">
                    <a:lumMod val="85000"/>
                    <a:lumOff val="15000"/>
                  </a:schemeClr>
                </a:solidFill>
                <a:latin typeface="等线 Light" panose="02010600030101010101" pitchFamily="2" charset="-122"/>
                <a:ea typeface="等线 Light" panose="02010600030101010101" pitchFamily="2" charset="-122"/>
              </a:defRPr>
            </a:lvl1pPr>
          </a:lstStyle>
          <a:p>
            <a:r>
              <a:rPr dirty="0">
                <a:latin typeface="微软雅黑" panose="020B0503020204020204" pitchFamily="34" charset="-122"/>
                <a:ea typeface="微软雅黑" panose="020B0503020204020204" pitchFamily="34" charset="-122"/>
                <a:sym typeface="微软雅黑" panose="020B0503020204020204" pitchFamily="34" charset="-122"/>
              </a:rPr>
              <a:t>在这里，我们收纳了多篇社会各阶层人员的抗疫事迹，上到钟南山院士，下到外卖小哥，用户能够在这里了解到许多感人肺腑的故事</a:t>
            </a:r>
            <a:endParaRPr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文本框 25"/>
          <p:cNvSpPr txBox="1"/>
          <p:nvPr/>
        </p:nvSpPr>
        <p:spPr>
          <a:xfrm>
            <a:off x="2989580" y="3854450"/>
            <a:ext cx="894080" cy="306705"/>
          </a:xfrm>
          <a:prstGeom prst="rect">
            <a:avLst/>
          </a:prstGeom>
          <a:noFill/>
        </p:spPr>
        <p:txBody>
          <a:bodyPr wrap="square" rtlCol="0">
            <a:spAutoFit/>
          </a:bodyPr>
          <a:p>
            <a:pPr algn="ctr"/>
            <a:r>
              <a:rPr lang="zh-CN" altLang="en-US" sz="14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最新疫情</a:t>
            </a:r>
            <a:endParaRPr lang="zh-CN" altLang="en-US" sz="14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文本框 38"/>
          <p:cNvSpPr txBox="1"/>
          <p:nvPr/>
        </p:nvSpPr>
        <p:spPr>
          <a:xfrm>
            <a:off x="2604135" y="4161155"/>
            <a:ext cx="1845310" cy="1245235"/>
          </a:xfrm>
          <a:prstGeom prst="rect">
            <a:avLst/>
          </a:prstGeom>
          <a:noFill/>
        </p:spPr>
        <p:txBody>
          <a:bodyPr wrap="square" rtlCol="0">
            <a:spAutoFit/>
          </a:bodyPr>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在这里，用户能够了解到最新的疫情状况，并且我们利用了Echarts、Jquery等技术，打造了疫情地图、疫情热词云等功能，实现了数据可视化</a:t>
            </a:r>
            <a:endParaRPr lang="zh-CN" altLang="en-US" sz="10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p:cNvSpPr txBox="1"/>
          <p:nvPr/>
        </p:nvSpPr>
        <p:spPr>
          <a:xfrm>
            <a:off x="7927340" y="3853815"/>
            <a:ext cx="1135380" cy="306705"/>
          </a:xfrm>
          <a:prstGeom prst="rect">
            <a:avLst/>
          </a:prstGeom>
          <a:noFill/>
        </p:spPr>
        <p:txBody>
          <a:bodyPr wrap="square" rtlCol="0">
            <a:spAutoFit/>
          </a:bodyPr>
          <a:p>
            <a:pPr algn="ctr"/>
            <a:r>
              <a:rPr lang="zh-CN" altLang="en-US" sz="14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抗疫在广医</a:t>
            </a:r>
            <a:endParaRPr lang="zh-CN" altLang="en-US" sz="14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p:cNvSpPr txBox="1"/>
          <p:nvPr/>
        </p:nvSpPr>
        <p:spPr>
          <a:xfrm>
            <a:off x="7572375" y="4160520"/>
            <a:ext cx="1845310" cy="1014730"/>
          </a:xfrm>
          <a:prstGeom prst="rect">
            <a:avLst/>
          </a:prstGeom>
          <a:noFill/>
        </p:spPr>
        <p:txBody>
          <a:bodyPr wrap="square" rtlCol="0">
            <a:spAutoFit/>
          </a:bodyPr>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这是专门为广医师生打造的专属疫情板块，在这里，用户能够看到广医疫情期间的所有要闻，以及疫情期间的各种活动</a:t>
            </a:r>
            <a:endParaRPr lang="zh-CN" altLang="en-US" sz="10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0" name="图片 19" descr="logo3"/>
          <p:cNvPicPr>
            <a:picLocks noChangeAspect="1"/>
          </p:cNvPicPr>
          <p:nvPr/>
        </p:nvPicPr>
        <p:blipFill>
          <a:blip r:embed="rId6">
            <a:clrChange>
              <a:clrFrom>
                <a:srgbClr val="FFFFFF">
                  <a:alpha val="100000"/>
                </a:srgbClr>
              </a:clrFrom>
              <a:clrTo>
                <a:srgbClr val="FFFFFF">
                  <a:alpha val="100000"/>
                  <a:alpha val="0"/>
                </a:srgbClr>
              </a:clrTo>
            </a:clrChange>
            <a:lum bright="-24000" contrast="-30000"/>
          </a:blip>
          <a:stretch>
            <a:fillRect/>
          </a:stretch>
        </p:blipFill>
        <p:spPr>
          <a:xfrm>
            <a:off x="-178435" y="0"/>
            <a:ext cx="2357755" cy="1513840"/>
          </a:xfrm>
          <a:prstGeom prst="rect">
            <a:avLst/>
          </a:prstGeom>
        </p:spPr>
      </p:pic>
      <p:sp>
        <p:nvSpPr>
          <p:cNvPr id="27" name="五边形 26"/>
          <p:cNvSpPr/>
          <p:nvPr/>
        </p:nvSpPr>
        <p:spPr>
          <a:xfrm>
            <a:off x="1784350" y="826135"/>
            <a:ext cx="1906905" cy="687705"/>
          </a:xfrm>
          <a:prstGeom prst="homePlate">
            <a:avLst/>
          </a:prstGeom>
          <a:gradFill>
            <a:gsLst>
              <a:gs pos="0">
                <a:srgbClr val="6096E6"/>
              </a:gs>
              <a:gs pos="90000">
                <a:srgbClr val="58B6E5"/>
              </a:gs>
            </a:gsLst>
            <a:lin ang="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latin typeface="+mj-ea"/>
                <a:ea typeface="+mj-ea"/>
                <a:cs typeface="+mj-ea"/>
              </a:rPr>
              <a:t>0</a:t>
            </a:r>
            <a:r>
              <a:rPr lang="en-US" sz="2000" b="1">
                <a:latin typeface="+mj-ea"/>
                <a:ea typeface="+mj-ea"/>
                <a:cs typeface="+mj-ea"/>
              </a:rPr>
              <a:t>3 </a:t>
            </a:r>
            <a:r>
              <a:rPr lang="zh-CN" altLang="en-US" sz="2000" b="1">
                <a:latin typeface="+mj-ea"/>
                <a:ea typeface="+mj-ea"/>
                <a:cs typeface="+mj-ea"/>
              </a:rPr>
              <a:t>内容介绍</a:t>
            </a:r>
            <a:endParaRPr lang="zh-CN" altLang="en-US" sz="2000" b="1">
              <a:latin typeface="+mj-ea"/>
              <a:ea typeface="+mj-ea"/>
              <a:cs typeface="+mj-ea"/>
            </a:endParaRPr>
          </a:p>
        </p:txBody>
      </p:sp>
      <p:grpSp>
        <p:nvGrpSpPr>
          <p:cNvPr id="3" name="Group 121"/>
          <p:cNvGrpSpPr/>
          <p:nvPr/>
        </p:nvGrpSpPr>
        <p:grpSpPr>
          <a:xfrm rot="0">
            <a:off x="7764145" y="336550"/>
            <a:ext cx="4216400" cy="1667510"/>
            <a:chOff x="6868847" y="3026089"/>
            <a:chExt cx="3478044" cy="1375986"/>
          </a:xfrm>
        </p:grpSpPr>
        <p:sp>
          <p:nvSpPr>
            <p:cNvPr id="2" name="Freeform: Shape 125"/>
            <p:cNvSpPr>
              <a:spLocks noChangeAspect="1"/>
            </p:cNvSpPr>
            <p:nvPr/>
          </p:nvSpPr>
          <p:spPr bwMode="auto">
            <a:xfrm>
              <a:off x="6868847"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2" name="Freeform: Shape 126"/>
            <p:cNvSpPr>
              <a:spLocks noChangeAspect="1"/>
            </p:cNvSpPr>
            <p:nvPr/>
          </p:nvSpPr>
          <p:spPr bwMode="auto">
            <a:xfrm>
              <a:off x="7612935"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5" name="Freeform: Shape 127"/>
            <p:cNvSpPr>
              <a:spLocks noChangeAspect="1"/>
            </p:cNvSpPr>
            <p:nvPr/>
          </p:nvSpPr>
          <p:spPr bwMode="auto">
            <a:xfrm>
              <a:off x="8357023"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0" name="Freeform: Shape 128"/>
            <p:cNvSpPr>
              <a:spLocks noChangeAspect="1"/>
            </p:cNvSpPr>
            <p:nvPr/>
          </p:nvSpPr>
          <p:spPr bwMode="auto">
            <a:xfrm>
              <a:off x="9098029"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7" name="Freeform: Shape 129"/>
            <p:cNvSpPr>
              <a:spLocks noChangeAspect="1"/>
            </p:cNvSpPr>
            <p:nvPr/>
          </p:nvSpPr>
          <p:spPr bwMode="auto">
            <a:xfrm>
              <a:off x="9842117"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8" name="Freeform: Shape 130"/>
            <p:cNvSpPr>
              <a:spLocks noChangeAspect="1"/>
            </p:cNvSpPr>
            <p:nvPr/>
          </p:nvSpPr>
          <p:spPr bwMode="auto">
            <a:xfrm>
              <a:off x="6868847"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9" name="Freeform: Shape 131"/>
            <p:cNvSpPr>
              <a:spLocks noChangeAspect="1"/>
            </p:cNvSpPr>
            <p:nvPr/>
          </p:nvSpPr>
          <p:spPr bwMode="auto">
            <a:xfrm>
              <a:off x="7612935"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p:spPr>
          <p:txBody>
            <a:bodyPr anchor="ctr"/>
            <a:p>
              <a:pPr algn="ctr"/>
            </a:p>
          </p:txBody>
        </p:sp>
        <p:sp>
          <p:nvSpPr>
            <p:cNvPr id="21" name="Freeform: Shape 132"/>
            <p:cNvSpPr>
              <a:spLocks noChangeAspect="1"/>
            </p:cNvSpPr>
            <p:nvPr/>
          </p:nvSpPr>
          <p:spPr bwMode="auto">
            <a:xfrm>
              <a:off x="8357023"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p:spPr>
          <p:txBody>
            <a:bodyPr anchor="ctr"/>
            <a:p>
              <a:pPr algn="ctr"/>
            </a:p>
          </p:txBody>
        </p:sp>
        <p:sp>
          <p:nvSpPr>
            <p:cNvPr id="22" name="Freeform: Shape 133"/>
            <p:cNvSpPr>
              <a:spLocks noChangeAspect="1"/>
            </p:cNvSpPr>
            <p:nvPr/>
          </p:nvSpPr>
          <p:spPr bwMode="auto">
            <a:xfrm>
              <a:off x="9098029"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p:spPr>
          <p:txBody>
            <a:bodyPr anchor="ctr"/>
            <a:p>
              <a:pPr algn="ctr"/>
            </a:p>
          </p:txBody>
        </p:sp>
        <p:sp>
          <p:nvSpPr>
            <p:cNvPr id="23" name="Freeform: Shape 134"/>
            <p:cNvSpPr>
              <a:spLocks noChangeAspect="1"/>
            </p:cNvSpPr>
            <p:nvPr/>
          </p:nvSpPr>
          <p:spPr bwMode="auto">
            <a:xfrm>
              <a:off x="9842117"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p:spPr>
          <p:txBody>
            <a:bodyPr anchor="ctr"/>
            <a:p>
              <a:pPr algn="ctr"/>
            </a:p>
          </p:txBody>
        </p:sp>
      </p:grpSp>
    </p:spTree>
    <p:custDataLst>
      <p:tags r:id="rId7"/>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Group 121"/>
          <p:cNvGrpSpPr/>
          <p:nvPr/>
        </p:nvGrpSpPr>
        <p:grpSpPr>
          <a:xfrm rot="0">
            <a:off x="7764145" y="336550"/>
            <a:ext cx="4216400" cy="1667510"/>
            <a:chOff x="6868847" y="3026089"/>
            <a:chExt cx="3478044" cy="1375986"/>
          </a:xfrm>
        </p:grpSpPr>
        <p:sp>
          <p:nvSpPr>
            <p:cNvPr id="15" name="Freeform: Shape 125"/>
            <p:cNvSpPr>
              <a:spLocks noChangeAspect="1"/>
            </p:cNvSpPr>
            <p:nvPr/>
          </p:nvSpPr>
          <p:spPr bwMode="auto">
            <a:xfrm>
              <a:off x="6868847"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6" name="Freeform: Shape 126"/>
            <p:cNvSpPr>
              <a:spLocks noChangeAspect="1"/>
            </p:cNvSpPr>
            <p:nvPr/>
          </p:nvSpPr>
          <p:spPr bwMode="auto">
            <a:xfrm>
              <a:off x="7612935"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7" name="Freeform: Shape 127"/>
            <p:cNvSpPr>
              <a:spLocks noChangeAspect="1"/>
            </p:cNvSpPr>
            <p:nvPr/>
          </p:nvSpPr>
          <p:spPr bwMode="auto">
            <a:xfrm>
              <a:off x="8357023"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8" name="Freeform: Shape 128"/>
            <p:cNvSpPr>
              <a:spLocks noChangeAspect="1"/>
            </p:cNvSpPr>
            <p:nvPr/>
          </p:nvSpPr>
          <p:spPr bwMode="auto">
            <a:xfrm>
              <a:off x="9098029"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19" name="Freeform: Shape 129"/>
            <p:cNvSpPr>
              <a:spLocks noChangeAspect="1"/>
            </p:cNvSpPr>
            <p:nvPr/>
          </p:nvSpPr>
          <p:spPr bwMode="auto">
            <a:xfrm>
              <a:off x="9842117" y="3026089"/>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20" name="Freeform: Shape 130"/>
            <p:cNvSpPr>
              <a:spLocks noChangeAspect="1"/>
            </p:cNvSpPr>
            <p:nvPr/>
          </p:nvSpPr>
          <p:spPr bwMode="auto">
            <a:xfrm>
              <a:off x="6868847"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p:spPr>
          <p:txBody>
            <a:bodyPr anchor="ctr"/>
            <a:p>
              <a:pPr algn="ctr"/>
            </a:p>
          </p:txBody>
        </p:sp>
        <p:sp>
          <p:nvSpPr>
            <p:cNvPr id="21" name="Freeform: Shape 131"/>
            <p:cNvSpPr>
              <a:spLocks noChangeAspect="1"/>
            </p:cNvSpPr>
            <p:nvPr/>
          </p:nvSpPr>
          <p:spPr bwMode="auto">
            <a:xfrm>
              <a:off x="7612935"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p:spPr>
          <p:txBody>
            <a:bodyPr anchor="ctr"/>
            <a:p>
              <a:pPr algn="ctr"/>
            </a:p>
          </p:txBody>
        </p:sp>
        <p:sp>
          <p:nvSpPr>
            <p:cNvPr id="22" name="Freeform: Shape 132"/>
            <p:cNvSpPr>
              <a:spLocks noChangeAspect="1"/>
            </p:cNvSpPr>
            <p:nvPr/>
          </p:nvSpPr>
          <p:spPr bwMode="auto">
            <a:xfrm>
              <a:off x="8357023"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p:spPr>
          <p:txBody>
            <a:bodyPr anchor="ctr"/>
            <a:p>
              <a:pPr algn="ctr"/>
            </a:p>
          </p:txBody>
        </p:sp>
        <p:sp>
          <p:nvSpPr>
            <p:cNvPr id="23" name="Freeform: Shape 133"/>
            <p:cNvSpPr>
              <a:spLocks noChangeAspect="1"/>
            </p:cNvSpPr>
            <p:nvPr/>
          </p:nvSpPr>
          <p:spPr bwMode="auto">
            <a:xfrm>
              <a:off x="9098029"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p:spPr>
          <p:txBody>
            <a:bodyPr anchor="ctr"/>
            <a:p>
              <a:pPr algn="ctr"/>
            </a:p>
          </p:txBody>
        </p:sp>
        <p:sp>
          <p:nvSpPr>
            <p:cNvPr id="24" name="Freeform: Shape 134"/>
            <p:cNvSpPr>
              <a:spLocks noChangeAspect="1"/>
            </p:cNvSpPr>
            <p:nvPr/>
          </p:nvSpPr>
          <p:spPr bwMode="auto">
            <a:xfrm>
              <a:off x="9842117" y="379793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p:spPr>
          <p:txBody>
            <a:bodyPr anchor="ctr"/>
            <a:p>
              <a:pPr algn="ctr"/>
            </a:p>
          </p:txBody>
        </p:sp>
      </p:grpSp>
      <p:pic>
        <p:nvPicPr>
          <p:cNvPr id="25" name="图片 24"/>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14" y="3186892"/>
            <a:ext cx="3528392" cy="3722171"/>
          </a:xfrm>
          <a:prstGeom prst="rect">
            <a:avLst/>
          </a:prstGeom>
        </p:spPr>
      </p:pic>
      <p:sp>
        <p:nvSpPr>
          <p:cNvPr id="8" name="矩形 7"/>
          <p:cNvSpPr/>
          <p:nvPr/>
        </p:nvSpPr>
        <p:spPr>
          <a:xfrm>
            <a:off x="2379980" y="2263775"/>
            <a:ext cx="2112645" cy="3304540"/>
          </a:xfrm>
          <a:prstGeom prst="rect">
            <a:avLst/>
          </a:prstGeom>
          <a:solidFill>
            <a:schemeClr val="bg1">
              <a:lumMod val="95000"/>
            </a:schemeClr>
          </a:solidFill>
          <a:ln>
            <a:noFill/>
          </a:ln>
          <a:effectLst>
            <a:outerShdw blurRad="1905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 name="矩形 3"/>
          <p:cNvSpPr/>
          <p:nvPr/>
        </p:nvSpPr>
        <p:spPr>
          <a:xfrm>
            <a:off x="6745605" y="1720850"/>
            <a:ext cx="2673350" cy="4181475"/>
          </a:xfrm>
          <a:prstGeom prst="rect">
            <a:avLst/>
          </a:prstGeom>
          <a:solidFill>
            <a:schemeClr val="bg1">
              <a:lumMod val="95000"/>
            </a:schemeClr>
          </a:solidFill>
          <a:ln>
            <a:noFill/>
          </a:ln>
          <a:effectLst>
            <a:outerShdw blurRad="1905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pic>
        <p:nvPicPr>
          <p:cNvPr id="5" name="图片 4" descr="logo3"/>
          <p:cNvPicPr>
            <a:picLocks noChangeAspect="1"/>
          </p:cNvPicPr>
          <p:nvPr/>
        </p:nvPicPr>
        <p:blipFill>
          <a:blip r:embed="rId3">
            <a:clrChange>
              <a:clrFrom>
                <a:srgbClr val="FFFFFF">
                  <a:alpha val="100000"/>
                </a:srgbClr>
              </a:clrFrom>
              <a:clrTo>
                <a:srgbClr val="FFFFFF">
                  <a:alpha val="100000"/>
                  <a:alpha val="0"/>
                </a:srgbClr>
              </a:clrTo>
            </a:clrChange>
            <a:lum bright="-24000" contrast="-30000"/>
          </a:blip>
          <a:stretch>
            <a:fillRect/>
          </a:stretch>
        </p:blipFill>
        <p:spPr>
          <a:xfrm>
            <a:off x="-178435" y="0"/>
            <a:ext cx="2357755" cy="1513840"/>
          </a:xfrm>
          <a:prstGeom prst="rect">
            <a:avLst/>
          </a:prstGeom>
        </p:spPr>
      </p:pic>
      <p:sp>
        <p:nvSpPr>
          <p:cNvPr id="10" name="五边形 9"/>
          <p:cNvSpPr/>
          <p:nvPr/>
        </p:nvSpPr>
        <p:spPr>
          <a:xfrm>
            <a:off x="1784350" y="826135"/>
            <a:ext cx="1906905" cy="687705"/>
          </a:xfrm>
          <a:prstGeom prst="homePlate">
            <a:avLst/>
          </a:prstGeom>
          <a:gradFill>
            <a:gsLst>
              <a:gs pos="0">
                <a:srgbClr val="6096E6"/>
              </a:gs>
              <a:gs pos="90000">
                <a:srgbClr val="58B6E5"/>
              </a:gs>
            </a:gsLst>
            <a:lin ang="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latin typeface="+mj-ea"/>
                <a:ea typeface="+mj-ea"/>
                <a:cs typeface="+mj-ea"/>
              </a:rPr>
              <a:t>0</a:t>
            </a:r>
            <a:r>
              <a:rPr lang="en-US" sz="2000" b="1">
                <a:latin typeface="+mj-ea"/>
                <a:ea typeface="+mj-ea"/>
                <a:cs typeface="+mj-ea"/>
              </a:rPr>
              <a:t>3 </a:t>
            </a:r>
            <a:r>
              <a:rPr lang="zh-CN" altLang="en-US" sz="2000" b="1">
                <a:latin typeface="+mj-ea"/>
                <a:ea typeface="+mj-ea"/>
                <a:cs typeface="+mj-ea"/>
              </a:rPr>
              <a:t>内容介绍</a:t>
            </a:r>
            <a:endParaRPr lang="zh-CN" altLang="en-US" sz="2000" b="1">
              <a:latin typeface="+mj-ea"/>
              <a:ea typeface="+mj-ea"/>
              <a:cs typeface="+mj-ea"/>
            </a:endParaRPr>
          </a:p>
        </p:txBody>
      </p:sp>
      <p:sp>
        <p:nvSpPr>
          <p:cNvPr id="6" name="矩形 5"/>
          <p:cNvSpPr/>
          <p:nvPr/>
        </p:nvSpPr>
        <p:spPr>
          <a:xfrm>
            <a:off x="4557395" y="2265045"/>
            <a:ext cx="2112645" cy="3304540"/>
          </a:xfrm>
          <a:prstGeom prst="rect">
            <a:avLst/>
          </a:prstGeom>
          <a:solidFill>
            <a:schemeClr val="bg1">
              <a:lumMod val="95000"/>
            </a:schemeClr>
          </a:solidFill>
          <a:ln>
            <a:noFill/>
          </a:ln>
          <a:effectLst>
            <a:outerShdw blurRad="1905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pic>
        <p:nvPicPr>
          <p:cNvPr id="7" name="图片 6" descr="timg (1)"/>
          <p:cNvPicPr>
            <a:picLocks noChangeAspect="1"/>
          </p:cNvPicPr>
          <p:nvPr/>
        </p:nvPicPr>
        <p:blipFill>
          <a:blip r:embed="rId4"/>
          <a:stretch>
            <a:fillRect/>
          </a:stretch>
        </p:blipFill>
        <p:spPr>
          <a:xfrm>
            <a:off x="2379980" y="2263775"/>
            <a:ext cx="2112645" cy="1459865"/>
          </a:xfrm>
          <a:prstGeom prst="rect">
            <a:avLst/>
          </a:prstGeom>
        </p:spPr>
      </p:pic>
      <p:pic>
        <p:nvPicPr>
          <p:cNvPr id="9" name="图片 8" descr="C:\Users\Administrator\Desktop\微信图片_20200521192052.jpg微信图片_20200521192052"/>
          <p:cNvPicPr>
            <a:picLocks noChangeAspect="1"/>
          </p:cNvPicPr>
          <p:nvPr/>
        </p:nvPicPr>
        <p:blipFill>
          <a:blip r:embed="rId5"/>
          <a:srcRect/>
          <a:stretch>
            <a:fillRect/>
          </a:stretch>
        </p:blipFill>
        <p:spPr>
          <a:xfrm>
            <a:off x="6745605" y="1720850"/>
            <a:ext cx="2673350" cy="1858010"/>
          </a:xfrm>
          <a:prstGeom prst="rect">
            <a:avLst/>
          </a:prstGeom>
        </p:spPr>
      </p:pic>
      <p:pic>
        <p:nvPicPr>
          <p:cNvPr id="11" name="图片 10" descr="C:\Users\Administrator\Desktop\timg (2).jpgtimg (2)"/>
          <p:cNvPicPr>
            <a:picLocks noChangeAspect="1"/>
          </p:cNvPicPr>
          <p:nvPr/>
        </p:nvPicPr>
        <p:blipFill>
          <a:blip r:embed="rId6"/>
          <a:srcRect/>
          <a:stretch>
            <a:fillRect/>
          </a:stretch>
        </p:blipFill>
        <p:spPr>
          <a:xfrm>
            <a:off x="4557395" y="2265680"/>
            <a:ext cx="2113280" cy="1457960"/>
          </a:xfrm>
          <a:prstGeom prst="rect">
            <a:avLst/>
          </a:prstGeom>
        </p:spPr>
      </p:pic>
      <p:sp>
        <p:nvSpPr>
          <p:cNvPr id="14" name="矩形 13"/>
          <p:cNvSpPr/>
          <p:nvPr/>
        </p:nvSpPr>
        <p:spPr>
          <a:xfrm>
            <a:off x="4557395" y="2265045"/>
            <a:ext cx="2112645" cy="1458595"/>
          </a:xfrm>
          <a:prstGeom prst="rect">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12"/>
          <p:cNvSpPr/>
          <p:nvPr/>
        </p:nvSpPr>
        <p:spPr>
          <a:xfrm>
            <a:off x="2379980" y="2265045"/>
            <a:ext cx="2112645" cy="1458595"/>
          </a:xfrm>
          <a:prstGeom prst="rect">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文本框 29"/>
          <p:cNvSpPr txBox="1"/>
          <p:nvPr/>
        </p:nvSpPr>
        <p:spPr>
          <a:xfrm>
            <a:off x="7228959" y="3614206"/>
            <a:ext cx="1706880" cy="460375"/>
          </a:xfrm>
          <a:prstGeom prst="rect">
            <a:avLst/>
          </a:prstGeom>
          <a:noFill/>
        </p:spPr>
        <p:txBody>
          <a:bodyPr wrap="none" rtlCol="0">
            <a:spAutoFit/>
          </a:bodyPr>
          <a:lstStyle>
            <a:defPPr>
              <a:defRPr lang="zh-CN"/>
            </a:defPPr>
            <a:lvl1pPr algn="ctr">
              <a:defRPr sz="2400">
                <a:solidFill>
                  <a:schemeClr val="tx1">
                    <a:lumMod val="75000"/>
                    <a:lumOff val="25000"/>
                  </a:schemeClr>
                </a:solidFill>
                <a:latin typeface="思源宋体 CN Heavy" panose="02020900000000000000" pitchFamily="18" charset="-122"/>
                <a:ea typeface="思源宋体 CN Heavy" panose="02020900000000000000" pitchFamily="18" charset="-122"/>
              </a:defRPr>
            </a:lvl1pPr>
          </a:lstStyle>
          <a:p>
            <a:pPr algn="ct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抗疫在广医</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文本框 31"/>
          <p:cNvSpPr txBox="1"/>
          <p:nvPr/>
        </p:nvSpPr>
        <p:spPr>
          <a:xfrm>
            <a:off x="6781053" y="4195167"/>
            <a:ext cx="2602688" cy="1383665"/>
          </a:xfrm>
          <a:prstGeom prst="rect">
            <a:avLst/>
          </a:prstGeom>
          <a:noFill/>
        </p:spPr>
        <p:txBody>
          <a:bodyPr wrap="square" rtlCol="0">
            <a:spAutoFit/>
          </a:bodyPr>
          <a:lstStyle>
            <a:defPPr>
              <a:defRPr lang="zh-CN"/>
            </a:defPPr>
            <a:lvl1pPr algn="ctr">
              <a:lnSpc>
                <a:spcPct val="150000"/>
              </a:lnSpc>
              <a:defRPr sz="1400">
                <a:solidFill>
                  <a:schemeClr val="tx1">
                    <a:lumMod val="85000"/>
                    <a:lumOff val="15000"/>
                  </a:schemeClr>
                </a:solidFill>
                <a:latin typeface="等线 Light" panose="02010600030101010101" pitchFamily="2" charset="-122"/>
                <a:ea typeface="等线 Light" panose="02010600030101010101" pitchFamily="2" charset="-122"/>
              </a:defRPr>
            </a:lvl1pPr>
          </a:lstStyle>
          <a:p>
            <a:r>
              <a:rPr dirty="0">
                <a:latin typeface="微软雅黑" panose="020B0503020204020204" pitchFamily="34" charset="-122"/>
                <a:ea typeface="微软雅黑" panose="020B0503020204020204" pitchFamily="34" charset="-122"/>
                <a:sym typeface="微软雅黑" panose="020B0503020204020204" pitchFamily="34" charset="-122"/>
              </a:rPr>
              <a:t>这是专门为广医师生打造的专属疫情板块，在这里，用户能够看到广医疫情期间的所有要闻，以及疫情期间的各种活动</a:t>
            </a:r>
            <a:endParaRPr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文本框 25"/>
          <p:cNvSpPr txBox="1"/>
          <p:nvPr/>
        </p:nvSpPr>
        <p:spPr>
          <a:xfrm>
            <a:off x="5076825" y="3888740"/>
            <a:ext cx="894080" cy="306705"/>
          </a:xfrm>
          <a:prstGeom prst="rect">
            <a:avLst/>
          </a:prstGeom>
          <a:noFill/>
        </p:spPr>
        <p:txBody>
          <a:bodyPr wrap="square" rtlCol="0">
            <a:spAutoFit/>
          </a:bodyPr>
          <a:p>
            <a:pPr algn="ctr"/>
            <a:r>
              <a:rPr lang="zh-CN" altLang="en-US" sz="14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抗</a:t>
            </a:r>
            <a:r>
              <a:rPr lang="zh-CN" altLang="en-US" sz="14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疫事迹</a:t>
            </a:r>
            <a:endParaRPr lang="zh-CN" altLang="en-US" sz="14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文本框 38"/>
          <p:cNvSpPr txBox="1"/>
          <p:nvPr/>
        </p:nvSpPr>
        <p:spPr>
          <a:xfrm>
            <a:off x="4691380" y="4195445"/>
            <a:ext cx="1845310" cy="1245235"/>
          </a:xfrm>
          <a:prstGeom prst="rect">
            <a:avLst/>
          </a:prstGeom>
          <a:noFill/>
        </p:spPr>
        <p:txBody>
          <a:bodyPr wrap="square" rtlCol="0">
            <a:spAutoFit/>
          </a:bodyPr>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在这里，我们收纳了多篇社会各阶层人员的抗疫事迹，上到钟南山院士，下到外卖小哥，用户能够在这里了解到许多感人肺腑的故事</a:t>
            </a:r>
            <a:endParaRPr lang="zh-CN" altLang="en-US" sz="10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文本框 1"/>
          <p:cNvSpPr txBox="1"/>
          <p:nvPr/>
        </p:nvSpPr>
        <p:spPr>
          <a:xfrm>
            <a:off x="2989580" y="3854450"/>
            <a:ext cx="894080" cy="306705"/>
          </a:xfrm>
          <a:prstGeom prst="rect">
            <a:avLst/>
          </a:prstGeom>
          <a:noFill/>
        </p:spPr>
        <p:txBody>
          <a:bodyPr wrap="square" rtlCol="0">
            <a:spAutoFit/>
          </a:bodyPr>
          <a:p>
            <a:pPr algn="ctr"/>
            <a:r>
              <a:rPr lang="zh-CN" altLang="en-US" sz="14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最新疫情</a:t>
            </a:r>
            <a:endParaRPr lang="zh-CN" altLang="en-US" sz="14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文本框 2"/>
          <p:cNvSpPr txBox="1"/>
          <p:nvPr/>
        </p:nvSpPr>
        <p:spPr>
          <a:xfrm>
            <a:off x="2604135" y="4161155"/>
            <a:ext cx="1845310" cy="1245235"/>
          </a:xfrm>
          <a:prstGeom prst="rect">
            <a:avLst/>
          </a:prstGeom>
          <a:noFill/>
        </p:spPr>
        <p:txBody>
          <a:bodyPr wrap="square" rtlCol="0">
            <a:spAutoFit/>
          </a:bodyPr>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在这里，用户能够了解到最新的疫情状况，并且我们利用了Echarts、Jquery等技术，打造了疫情地图、疫情热词云等功能，实现了数据可视化</a:t>
            </a:r>
            <a:endParaRPr lang="zh-CN" altLang="en-US" sz="10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17*i*1"/>
  <p:tag name="KSO_WM_TEMPLATE_CATEGORY" val="custom"/>
  <p:tag name="KSO_WM_TEMPLATE_INDEX" val="20205081"/>
  <p:tag name="KSO_WM_UNIT_LAYERLEVEL" val="1"/>
  <p:tag name="KSO_WM_TAG_VERSION" val="1.0"/>
  <p:tag name="KSO_WM_BEAUTIFY_FLAG" val="#wm#"/>
  <p:tag name="KSO_WM_UNIT_TYPE" val="i"/>
  <p:tag name="KSO_WM_UNIT_INDEX"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17*d*1"/>
  <p:tag name="KSO_WM_TEMPLATE_CATEGORY" val="custom"/>
  <p:tag name="KSO_WM_TEMPLATE_INDEX" val="20205081"/>
  <p:tag name="KSO_WM_UNIT_LAYERLEVEL" val="1"/>
  <p:tag name="KSO_WM_TAG_VERSION" val="1.0"/>
  <p:tag name="KSO_WM_BEAUTIFY_FLAG" val="#wm#"/>
  <p:tag name="KSO_WM_UNIT_TYPE" val="d"/>
  <p:tag name="KSO_WM_UNIT_INDEX" val="1"/>
  <p:tag name="KSO_WM_UNIT_VALUE" val="978*1740"/>
  <p:tag name="KSO_WM_UNIT_SUPPORT_UNIT_TYPE" val="[&quot;all&quot;]"/>
</p:tagLst>
</file>

<file path=ppt/tags/tag69.xml><?xml version="1.0" encoding="utf-8"?>
<p:tagLst xmlns:p="http://schemas.openxmlformats.org/presentationml/2006/main">
  <p:tag name="KSO_WM_SLIDE_ID" val="custom20205081_17"/>
  <p:tag name="KSO_WM_TEMPLATE_SUBCATEGORY" val="19"/>
  <p:tag name="KSO_WM_TEMPLATE_MASTER_TYPE" val="0"/>
  <p:tag name="KSO_WM_TEMPLATE_COLOR_TYPE" val="1"/>
  <p:tag name="KSO_WM_SLIDE_ITEM_CNT" val="0"/>
  <p:tag name="KSO_WM_SLIDE_INDEX" val="17"/>
  <p:tag name="KSO_WM_TAG_VERSION" val="1.0"/>
  <p:tag name="KSO_WM_BEAUTIFY_FLAG" val="#wm#"/>
  <p:tag name="KSO_WM_TEMPLATE_CATEGORY" val="custom"/>
  <p:tag name="KSO_WM_TEMPLATE_INDEX" val="20205081"/>
  <p:tag name="KSO_WM_SLIDE_LAYOUT" val="a_d_f"/>
  <p:tag name="KSO_WM_SLIDE_LAYOUT_CNT" val="1_1_1"/>
  <p:tag name="KSO_WM_SLIDE_TYPE" val="text"/>
  <p:tag name="KSO_WM_SLIDE_SUBTYPE" val="picTxt"/>
  <p:tag name="KSO_WM_SLIDE_SIZE" val="864*430"/>
  <p:tag name="KSO_WM_SLIDE_POSITION" val="48*61"/>
  <p:tag name="KSO_WM_UNIT_SHOW_EDIT_AREA_INDICATION"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ID" val="custom20205081_17"/>
  <p:tag name="KSO_WM_TEMPLATE_SUBCATEGORY" val="19"/>
  <p:tag name="KSO_WM_TEMPLATE_MASTER_TYPE" val="0"/>
  <p:tag name="KSO_WM_TEMPLATE_COLOR_TYPE" val="1"/>
  <p:tag name="KSO_WM_SLIDE_ITEM_CNT" val="0"/>
  <p:tag name="KSO_WM_SLIDE_INDEX" val="17"/>
  <p:tag name="KSO_WM_TAG_VERSION" val="1.0"/>
  <p:tag name="KSO_WM_BEAUTIFY_FLAG" val="#wm#"/>
  <p:tag name="KSO_WM_TEMPLATE_CATEGORY" val="custom"/>
  <p:tag name="KSO_WM_TEMPLATE_INDEX" val="20205081"/>
  <p:tag name="KSO_WM_SLIDE_LAYOUT" val="a_d_f"/>
  <p:tag name="KSO_WM_SLIDE_LAYOUT_CNT" val="1_1_1"/>
  <p:tag name="KSO_WM_SLIDE_TYPE" val="text"/>
  <p:tag name="KSO_WM_SLIDE_SUBTYPE" val="picTxt"/>
  <p:tag name="KSO_WM_SLIDE_SIZE" val="864*430"/>
  <p:tag name="KSO_WM_SLIDE_POSITION" val="48*61"/>
  <p:tag name="KSO_WM_UNIT_SHOW_EDIT_AREA_INDICATION" val="1"/>
</p:tagLst>
</file>

<file path=ppt/tags/tag71.xml><?xml version="1.0" encoding="utf-8"?>
<p:tagLst xmlns:p="http://schemas.openxmlformats.org/presentationml/2006/main">
  <p:tag name="KSO_WM_UNIT_PLACING_PICTURE_USER_VIEWPORT" val="{&quot;height&quot;:5861.686614173228,&quot;width&quot;:5556.5228346456688}"/>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UNIT_PLACING_PICTURE_USER_VIEWPORT" val="{&quot;height&quot;:5861.686614173228,&quot;width&quot;:5556.5228346456688}"/>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UNIT_PLACING_PICTURE_USER_VIEWPORT" val="{&quot;height&quot;:5861.686614173228,&quot;width&quot;:5556.5228346456688}"/>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UNIT_PLACING_PICTURE_USER_VIEWPORT" val="{&quot;height&quot;:2384,&quot;width&quot;:3713}"/>
</p:tagLst>
</file>

<file path=ppt/tags/tag78.xml><?xml version="1.0" encoding="utf-8"?>
<p:tagLst xmlns:p="http://schemas.openxmlformats.org/presentationml/2006/main">
  <p:tag name="KSO_WM_UNIT_PLACING_PICTURE_USER_VIEWPORT" val="{&quot;height&quot;:5861.686614173228,&quot;width&quot;:5556.5228346456688}"/>
</p:tagLst>
</file>

<file path=ppt/tags/tag79.xml><?xml version="1.0" encoding="utf-8"?>
<p:tagLst xmlns:p="http://schemas.openxmlformats.org/presentationml/2006/main">
  <p:tag name="REFSHAPE" val="713549348"/>
  <p:tag name="KSO_WM_UNIT_PLACING_PICTURE_USER_VIEWPORT" val="{&quot;height&quot;:2145,&quot;width&quot;:3570}"/>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PLACING_PICTURE_USER_VIEWPORT" val="{&quot;height&quot;:2384,&quot;width&quot;:3713}"/>
</p:tagLst>
</file>

<file path=ppt/tags/tag81.xml><?xml version="1.0" encoding="utf-8"?>
<p:tagLst xmlns:p="http://schemas.openxmlformats.org/presentationml/2006/main">
  <p:tag name="KSO_WM_UNIT_PLACING_PICTURE_USER_VIEWPORT" val="{&quot;height&quot;:5861.686614173228,&quot;width&quot;:5556.5228346456688}"/>
</p:tagLst>
</file>

<file path=ppt/tags/tag82.xml><?xml version="1.0" encoding="utf-8"?>
<p:tagLst xmlns:p="http://schemas.openxmlformats.org/presentationml/2006/main">
  <p:tag name="REFSHAPE" val="676023540"/>
  <p:tag name="KSO_WM_UNIT_PLACING_PICTURE_USER_VIEWPORT" val="{&quot;height&quot;:4495,&quot;width&quot;:7393}"/>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2006</Words>
  <Application>WPS 演示</Application>
  <PresentationFormat>宽屏</PresentationFormat>
  <Paragraphs>246</Paragraphs>
  <Slides>19</Slides>
  <Notes>4</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19</vt:i4>
      </vt:variant>
    </vt:vector>
  </HeadingPairs>
  <TitlesOfParts>
    <vt:vector size="47" baseType="lpstr">
      <vt:lpstr>Arial</vt:lpstr>
      <vt:lpstr>宋体</vt:lpstr>
      <vt:lpstr>Wingdings</vt:lpstr>
      <vt:lpstr>微软雅黑</vt:lpstr>
      <vt:lpstr>Wingdings</vt:lpstr>
      <vt:lpstr>优设标题黑</vt:lpstr>
      <vt:lpstr>【微博：暖色君】无心体</vt:lpstr>
      <vt:lpstr>等线</vt:lpstr>
      <vt:lpstr>Ebrima</vt:lpstr>
      <vt:lpstr>Agency FB</vt:lpstr>
      <vt:lpstr>Titillium</vt:lpstr>
      <vt:lpstr>Segoe Print</vt:lpstr>
      <vt:lpstr>腾祥凌黑简</vt:lpstr>
      <vt:lpstr>Calibri</vt:lpstr>
      <vt:lpstr>上首方圆体</vt:lpstr>
      <vt:lpstr>MS PGothic</vt:lpstr>
      <vt:lpstr>思源宋体 CN Heavy</vt:lpstr>
      <vt:lpstr>等线 Light</vt:lpstr>
      <vt:lpstr>思源黑体 CN Heavy</vt:lpstr>
      <vt:lpstr>黑体</vt:lpstr>
      <vt:lpstr>Times New Roman</vt:lpstr>
      <vt:lpstr>方正粗黑宋简体</vt:lpstr>
      <vt:lpstr>思源黑体 CN ExtraLight</vt:lpstr>
      <vt:lpstr>思源黑体 CN Bold</vt:lpstr>
      <vt:lpstr>微软雅黑 Light</vt:lpstr>
      <vt:lpstr>Bahnschrift</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11113</cp:lastModifiedBy>
  <cp:revision>186</cp:revision>
  <dcterms:created xsi:type="dcterms:W3CDTF">2019-06-19T02:08:00Z</dcterms:created>
  <dcterms:modified xsi:type="dcterms:W3CDTF">2020-05-30T10:56:13Z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